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9"/>
  </p:notesMasterIdLst>
  <p:sldIdLst>
    <p:sldId id="312" r:id="rId2"/>
    <p:sldId id="314" r:id="rId3"/>
    <p:sldId id="256" r:id="rId4"/>
    <p:sldId id="257" r:id="rId5"/>
    <p:sldId id="259" r:id="rId6"/>
    <p:sldId id="30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07" r:id="rId16"/>
    <p:sldId id="268" r:id="rId17"/>
    <p:sldId id="269" r:id="rId18"/>
    <p:sldId id="270" r:id="rId19"/>
    <p:sldId id="275" r:id="rId20"/>
    <p:sldId id="274" r:id="rId21"/>
    <p:sldId id="276" r:id="rId22"/>
    <p:sldId id="273" r:id="rId23"/>
    <p:sldId id="277" r:id="rId24"/>
    <p:sldId id="278" r:id="rId25"/>
    <p:sldId id="310" r:id="rId26"/>
    <p:sldId id="311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3" r:id="rId39"/>
    <p:sldId id="294" r:id="rId40"/>
    <p:sldId id="295" r:id="rId41"/>
    <p:sldId id="296" r:id="rId42"/>
    <p:sldId id="298" r:id="rId43"/>
    <p:sldId id="302" r:id="rId44"/>
    <p:sldId id="303" r:id="rId45"/>
    <p:sldId id="305" r:id="rId46"/>
    <p:sldId id="304" r:id="rId47"/>
    <p:sldId id="309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12"/>
            <p14:sldId id="314"/>
            <p14:sldId id="256"/>
            <p14:sldId id="257"/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07"/>
            <p14:sldId id="268"/>
            <p14:sldId id="269"/>
            <p14:sldId id="270"/>
            <p14:sldId id="275"/>
            <p14:sldId id="274"/>
            <p14:sldId id="276"/>
            <p14:sldId id="273"/>
            <p14:sldId id="277"/>
            <p14:sldId id="278"/>
            <p14:sldId id="310"/>
            <p14:sldId id="311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4"/>
            <p14:sldId id="295"/>
            <p14:sldId id="296"/>
            <p14:sldId id="298"/>
            <p14:sldId id="302"/>
            <p14:sldId id="303"/>
            <p14:sldId id="305"/>
            <p14:sldId id="304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25" autoAdjust="0"/>
  </p:normalViewPr>
  <p:slideViewPr>
    <p:cSldViewPr>
      <p:cViewPr varScale="1">
        <p:scale>
          <a:sx n="103" d="100"/>
          <a:sy n="103" d="100"/>
        </p:scale>
        <p:origin x="58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5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414" y="0"/>
            <a:ext cx="9165413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7030A0"/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2022-08-06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46D37-3AC3-47B9-A39F-7B10DE55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</a:rPr>
              <a:t>주의 </a:t>
            </a:r>
            <a:r>
              <a:rPr lang="en-US" altLang="ko-KR" sz="2400" dirty="0">
                <a:solidFill>
                  <a:srgbClr val="C00000"/>
                </a:solidFill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</a:rPr>
              <a:t>이클립스 버전에 따른 홈 페이지 자료 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FBE2C-FF3F-4BEA-8898-2F70754C36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200" dirty="0"/>
              <a:t>홈페이지 자료는 이클립스 버전을 위해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en-US" altLang="ko-KR" sz="2200" dirty="0"/>
              <a:t>2</a:t>
            </a:r>
            <a:r>
              <a:rPr lang="ko-KR" altLang="en-US" sz="2200" dirty="0"/>
              <a:t>가지 버전으로 제공</a:t>
            </a:r>
            <a:endParaRPr lang="en-US" altLang="ko-KR" sz="2200" dirty="0"/>
          </a:p>
          <a:p>
            <a:pPr lvl="1"/>
            <a:r>
              <a:rPr lang="en-US" altLang="ko-KR" sz="1900" b="1" dirty="0"/>
              <a:t>MS949 </a:t>
            </a:r>
            <a:r>
              <a:rPr lang="ko-KR" altLang="en-US" sz="1900" b="1" dirty="0"/>
              <a:t>버전</a:t>
            </a:r>
            <a:endParaRPr lang="en-US" altLang="ko-KR" sz="1900" b="1" dirty="0"/>
          </a:p>
          <a:p>
            <a:pPr lvl="2"/>
            <a:r>
              <a:rPr lang="en-US" altLang="ko-KR" sz="1700" b="1" dirty="0"/>
              <a:t>2021-12</a:t>
            </a:r>
            <a:r>
              <a:rPr lang="ko-KR" altLang="en-US" sz="1700" b="1" dirty="0"/>
              <a:t>월</a:t>
            </a:r>
            <a:r>
              <a:rPr lang="ko-KR" altLang="en-US" sz="1700" dirty="0"/>
              <a:t> 이하의 이클립스를 위한 것</a:t>
            </a:r>
            <a:endParaRPr lang="en-US" altLang="ko-KR" sz="1700" dirty="0"/>
          </a:p>
          <a:p>
            <a:pPr lvl="2"/>
            <a:r>
              <a:rPr lang="ko-KR" altLang="en-US" sz="1700" dirty="0"/>
              <a:t>예제 소스가 </a:t>
            </a:r>
            <a:r>
              <a:rPr lang="en-US" altLang="ko-KR" sz="1700" dirty="0"/>
              <a:t>MS949 </a:t>
            </a:r>
            <a:r>
              <a:rPr lang="ko-KR" altLang="en-US" sz="1700" dirty="0"/>
              <a:t>문자셋으로 저장됨</a:t>
            </a:r>
            <a:endParaRPr lang="en-US" altLang="ko-KR" sz="1700" dirty="0"/>
          </a:p>
          <a:p>
            <a:pPr marL="685800" lvl="2" indent="0">
              <a:buNone/>
            </a:pPr>
            <a:r>
              <a:rPr lang="en-US" altLang="ko-KR" sz="1700" dirty="0"/>
              <a:t>    * </a:t>
            </a:r>
            <a:r>
              <a:rPr lang="ko-KR" altLang="en-US" sz="1700" dirty="0"/>
              <a:t>이전에 배포된 명품 자바 예제 소스들은 모두 </a:t>
            </a:r>
            <a:r>
              <a:rPr lang="en-US" altLang="ko-KR" sz="1700" dirty="0"/>
              <a:t>MS949</a:t>
            </a:r>
            <a:r>
              <a:rPr lang="ko-KR" altLang="en-US" sz="1700" dirty="0"/>
              <a:t> 문자셋으로 저장</a:t>
            </a:r>
            <a:endParaRPr lang="en-US" altLang="ko-KR" sz="1700" dirty="0"/>
          </a:p>
          <a:p>
            <a:pPr lvl="1"/>
            <a:r>
              <a:rPr lang="en-US" altLang="ko-KR" sz="1900" b="1" dirty="0"/>
              <a:t>utf-8 </a:t>
            </a:r>
            <a:r>
              <a:rPr lang="ko-KR" altLang="en-US" sz="1900" b="1" dirty="0"/>
              <a:t>버전</a:t>
            </a:r>
            <a:endParaRPr lang="en-US" altLang="ko-KR" sz="1900" b="1" dirty="0"/>
          </a:p>
          <a:p>
            <a:pPr lvl="2"/>
            <a:r>
              <a:rPr lang="en-US" altLang="ko-KR" sz="1700" b="1" dirty="0"/>
              <a:t>2022-06</a:t>
            </a:r>
            <a:r>
              <a:rPr lang="ko-KR" altLang="en-US" sz="1700" b="1" dirty="0"/>
              <a:t> 이클립스</a:t>
            </a:r>
            <a:r>
              <a:rPr lang="ko-KR" altLang="en-US" sz="1700" dirty="0"/>
              <a:t>를 위한 것</a:t>
            </a:r>
            <a:endParaRPr lang="en-US" altLang="ko-KR" sz="1700" dirty="0"/>
          </a:p>
          <a:p>
            <a:pPr lvl="2"/>
            <a:r>
              <a:rPr lang="ko-KR" altLang="en-US" sz="1700" dirty="0"/>
              <a:t>예제 소스가 </a:t>
            </a:r>
            <a:r>
              <a:rPr lang="en-US" altLang="ko-KR" sz="1700" dirty="0"/>
              <a:t>utf-8 </a:t>
            </a:r>
            <a:r>
              <a:rPr lang="ko-KR" altLang="en-US" sz="1700" dirty="0"/>
              <a:t>문자셋으로 저장됨</a:t>
            </a:r>
            <a:endParaRPr lang="en-US" altLang="ko-KR" sz="1700" dirty="0"/>
          </a:p>
          <a:p>
            <a:pPr marL="0" indent="0">
              <a:buNone/>
            </a:pPr>
            <a:r>
              <a:rPr lang="en-US" altLang="ko-KR" sz="1500" dirty="0"/>
              <a:t>	</a:t>
            </a:r>
            <a:endParaRPr lang="en-US" altLang="ko-KR" sz="2200" dirty="0"/>
          </a:p>
          <a:p>
            <a:r>
              <a:rPr lang="ko-KR" altLang="en-US" sz="2200" dirty="0"/>
              <a:t>한글 깨짐 현상</a:t>
            </a:r>
            <a:endParaRPr lang="en-US" altLang="ko-KR" sz="2200" dirty="0"/>
          </a:p>
          <a:p>
            <a:pPr lvl="1"/>
            <a:r>
              <a:rPr lang="en-US" altLang="ko-KR" sz="1900" dirty="0"/>
              <a:t>2022-06 </a:t>
            </a:r>
            <a:r>
              <a:rPr lang="ko-KR" altLang="en-US" sz="1900" dirty="0"/>
              <a:t>이클립스에서 </a:t>
            </a:r>
            <a:r>
              <a:rPr lang="en-US" altLang="ko-KR" sz="1900" dirty="0"/>
              <a:t>MS949 </a:t>
            </a:r>
            <a:r>
              <a:rPr lang="ko-KR" altLang="en-US" sz="1900" dirty="0"/>
              <a:t>버전의 예제를 적재하면 한글 깨짐 </a:t>
            </a:r>
            <a:endParaRPr lang="en-US" altLang="ko-KR" sz="1900" dirty="0"/>
          </a:p>
          <a:p>
            <a:pPr lvl="1"/>
            <a:r>
              <a:rPr lang="ko-KR" altLang="en-US" sz="1900" dirty="0"/>
              <a:t>이유 </a:t>
            </a:r>
            <a:r>
              <a:rPr lang="en-US" altLang="ko-KR" sz="1900" dirty="0"/>
              <a:t>– </a:t>
            </a:r>
            <a:r>
              <a:rPr lang="en-US" altLang="ko-KR" sz="1900" b="1" dirty="0"/>
              <a:t>2022-06 </a:t>
            </a:r>
            <a:r>
              <a:rPr lang="ko-KR" altLang="en-US" sz="1900" b="1" dirty="0"/>
              <a:t>이클립스에서</a:t>
            </a:r>
            <a:r>
              <a:rPr lang="en-US" altLang="ko-KR" sz="1900" b="1" dirty="0"/>
              <a:t> </a:t>
            </a:r>
            <a:r>
              <a:rPr lang="ko-KR" altLang="en-US" sz="1900" b="1" dirty="0"/>
              <a:t>디폴트 문자셋이 바뀌었음</a:t>
            </a:r>
            <a:endParaRPr lang="en-US" altLang="ko-KR" sz="1900" b="1" dirty="0"/>
          </a:p>
          <a:p>
            <a:pPr marL="982980" lvl="2" indent="-342900"/>
            <a:r>
              <a:rPr lang="en-US" altLang="ko-KR" sz="1700" dirty="0"/>
              <a:t>2021-12</a:t>
            </a:r>
            <a:r>
              <a:rPr lang="ko-KR" altLang="en-US" sz="1700" dirty="0"/>
              <a:t>월 이하의 이클립스의 디폴트 </a:t>
            </a:r>
            <a:r>
              <a:rPr lang="ko-KR" altLang="en-US" sz="1700" dirty="0" err="1"/>
              <a:t>문자셋</a:t>
            </a:r>
            <a:r>
              <a:rPr lang="ko-KR" altLang="en-US" sz="1700" dirty="0"/>
              <a:t> </a:t>
            </a:r>
            <a:r>
              <a:rPr lang="en-US" altLang="ko-KR" sz="1700" dirty="0"/>
              <a:t>– MS949</a:t>
            </a:r>
          </a:p>
          <a:p>
            <a:pPr marL="982980" lvl="2" indent="-342900"/>
            <a:r>
              <a:rPr lang="en-US" altLang="ko-KR" sz="1700" dirty="0"/>
              <a:t>2022-06 </a:t>
            </a:r>
            <a:r>
              <a:rPr lang="ko-KR" altLang="en-US" sz="1700" dirty="0"/>
              <a:t>이클립스의 디폴트 </a:t>
            </a:r>
            <a:r>
              <a:rPr lang="ko-KR" altLang="en-US" sz="1700" dirty="0" err="1"/>
              <a:t>문자셋</a:t>
            </a:r>
            <a:r>
              <a:rPr lang="ko-KR" altLang="en-US" sz="1700" dirty="0"/>
              <a:t> </a:t>
            </a:r>
            <a:r>
              <a:rPr lang="en-US" altLang="ko-KR" sz="1700" dirty="0"/>
              <a:t>– utf-8</a:t>
            </a:r>
          </a:p>
          <a:p>
            <a:pPr marL="708660" lvl="1" indent="-342900"/>
            <a:r>
              <a:rPr lang="ko-KR" altLang="en-US" sz="1900" dirty="0"/>
              <a:t>해결 방법</a:t>
            </a:r>
            <a:endParaRPr lang="en-US" altLang="ko-KR" sz="1900" dirty="0"/>
          </a:p>
          <a:p>
            <a:pPr marL="982980" lvl="2" indent="-342900"/>
            <a:r>
              <a:rPr lang="en-US" altLang="ko-KR" sz="1700" b="1" dirty="0"/>
              <a:t>2021-12</a:t>
            </a:r>
            <a:r>
              <a:rPr lang="ko-KR" altLang="en-US" sz="1700" b="1" dirty="0"/>
              <a:t>이하의 이클립스 </a:t>
            </a:r>
            <a:r>
              <a:rPr lang="en-US" altLang="ko-KR" sz="1700" dirty="0"/>
              <a:t>: MS949 </a:t>
            </a:r>
            <a:r>
              <a:rPr lang="ko-KR" altLang="en-US" sz="1700" dirty="0"/>
              <a:t>버전 자료 다운로드 및 사용</a:t>
            </a:r>
            <a:endParaRPr lang="en-US" altLang="ko-KR" sz="1700" dirty="0"/>
          </a:p>
          <a:p>
            <a:pPr marL="982980" lvl="2" indent="-342900"/>
            <a:r>
              <a:rPr lang="en-US" altLang="ko-KR" sz="1700" b="1" dirty="0"/>
              <a:t>2022-06 </a:t>
            </a:r>
            <a:r>
              <a:rPr lang="ko-KR" altLang="en-US" sz="1700" b="1" dirty="0"/>
              <a:t>이클립스 </a:t>
            </a:r>
            <a:r>
              <a:rPr lang="en-US" altLang="ko-KR" sz="1700" dirty="0"/>
              <a:t>: utf-8 </a:t>
            </a:r>
            <a:r>
              <a:rPr lang="ko-KR" altLang="en-US" sz="1700" dirty="0"/>
              <a:t>버전 자료 다운로드 및 사용</a:t>
            </a:r>
            <a:endParaRPr lang="en-US" altLang="ko-KR" sz="1700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0EC93C-749D-4BA6-A6C6-A75C8E31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55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2" y="399074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7" y="4176561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 pitchFamily="34" charset="0"/>
              </a:rPr>
              <a:t>플랫폼 종속성</a:t>
            </a:r>
            <a:r>
              <a:rPr lang="en-US" altLang="ko-KR" dirty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5900" y="5217957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31680" y="551798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1907704" y="2780928"/>
            <a:ext cx="2040032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972476" y="2810425"/>
            <a:ext cx="1078639" cy="1629890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43845" y="3289131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11335" y="37046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9153" y="31839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23" name="곱셈 기호 22"/>
          <p:cNvSpPr/>
          <p:nvPr/>
        </p:nvSpPr>
        <p:spPr>
          <a:xfrm>
            <a:off x="4318569" y="3805595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344634" y="3752168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2075" y="131220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플랫폼 </a:t>
            </a:r>
            <a:r>
              <a:rPr lang="en-US" altLang="ko-KR" sz="1400" dirty="0">
                <a:solidFill>
                  <a:srgbClr val="0070C0"/>
                </a:solidFill>
              </a:rPr>
              <a:t>= </a:t>
            </a:r>
            <a:r>
              <a:rPr lang="ko-KR" altLang="en-US" sz="1400" dirty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>
                <a:solidFill>
                  <a:srgbClr val="0070C0"/>
                </a:solidFill>
              </a:rPr>
              <a:t>+ </a:t>
            </a:r>
            <a:r>
              <a:rPr lang="ko-KR" altLang="en-US" sz="1400" dirty="0">
                <a:solidFill>
                  <a:srgbClr val="0070C0"/>
                </a:solidFill>
              </a:rPr>
              <a:t>운영체제 플랫폼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24128" y="175283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>
                <a:solidFill>
                  <a:srgbClr val="0070C0"/>
                </a:solidFill>
              </a:rPr>
              <a:t>CPU</a:t>
            </a:r>
            <a:r>
              <a:rPr lang="ko-KR" altLang="en-US" sz="1400" dirty="0">
                <a:solidFill>
                  <a:srgbClr val="0070C0"/>
                </a:solidFill>
              </a:rPr>
              <a:t>마다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형식 다름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74412" y="5092234"/>
            <a:ext cx="1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</a:p>
          <a:p>
            <a:r>
              <a:rPr lang="ko-KR" altLang="en-US" sz="1400" dirty="0"/>
              <a:t>윈도우 노트북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99" y="4273202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" y="1821520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4605" y="1830742"/>
            <a:ext cx="295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인텔</a:t>
            </a:r>
            <a:r>
              <a:rPr lang="en-US" altLang="ko-KR" sz="1200" dirty="0"/>
              <a:t> CPU</a:t>
            </a:r>
            <a:r>
              <a:rPr lang="ko-KR" altLang="en-US" sz="1200" dirty="0"/>
              <a:t>를 가진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환경에서 개발</a:t>
            </a:r>
          </a:p>
        </p:txBody>
      </p:sp>
      <p:cxnSp>
        <p:nvCxnSpPr>
          <p:cNvPr id="11" name="직선 화살표 연결선 10"/>
          <p:cNvCxnSpPr>
            <a:stCxn id="10" idx="0"/>
            <a:endCxn id="32" idx="2"/>
          </p:cNvCxnSpPr>
          <p:nvPr/>
        </p:nvCxnSpPr>
        <p:spPr>
          <a:xfrm>
            <a:off x="3010620" y="2495559"/>
            <a:ext cx="55910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한쪽 모서리가 잘린 사각형 31"/>
          <p:cNvSpPr/>
          <p:nvPr/>
        </p:nvSpPr>
        <p:spPr>
          <a:xfrm>
            <a:off x="3569724" y="2211613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기계어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935973" y="220980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C/C++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프로그램</a:t>
            </a:r>
          </a:p>
        </p:txBody>
      </p:sp>
      <p:sp>
        <p:nvSpPr>
          <p:cNvPr id="9" name="자유형 8"/>
          <p:cNvSpPr/>
          <p:nvPr/>
        </p:nvSpPr>
        <p:spPr>
          <a:xfrm>
            <a:off x="3482333" y="2805289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10" idx="2"/>
          </p:cNvCxnSpPr>
          <p:nvPr/>
        </p:nvCxnSpPr>
        <p:spPr>
          <a:xfrm flipV="1">
            <a:off x="1669519" y="249555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9785" y="228280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컴파일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6196955" y="4139349"/>
            <a:ext cx="1257078" cy="84852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019172" y="2791543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셈 기호 34"/>
          <p:cNvSpPr/>
          <p:nvPr/>
        </p:nvSpPr>
        <p:spPr>
          <a:xfrm>
            <a:off x="5144993" y="3674127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266496" y="5148649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임베디드</a:t>
            </a:r>
            <a:r>
              <a:rPr lang="ko-KR" altLang="en-US" sz="1400" dirty="0"/>
              <a:t> 컴퓨터 </a:t>
            </a:r>
            <a:r>
              <a:rPr lang="en-US" altLang="ko-KR" sz="1400" dirty="0"/>
              <a:t>+ </a:t>
            </a:r>
            <a:r>
              <a:rPr lang="ko-KR" altLang="en-US" sz="1400" dirty="0" err="1"/>
              <a:t>리눅스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10" y="1261901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01" y="381096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플랫폼 독립성</a:t>
            </a:r>
            <a:r>
              <a:rPr lang="en-US" altLang="ko-KR" dirty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92219" y="5095419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943" y="5544473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3107440" y="2358605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172214" y="2388101"/>
            <a:ext cx="1138140" cy="160494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90017" y="329543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64110" y="308112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42495" y="307836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926" y="1766671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27" y="2868418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9703" y="4724196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56953" y="5140682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3945" y="478711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4524" y="5175141"/>
            <a:ext cx="143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</a:p>
          <a:p>
            <a:r>
              <a:rPr lang="ko-KR" altLang="en-US" sz="1400" dirty="0"/>
              <a:t>윈도우 노트북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76" y="3724065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04" y="3623847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35" idx="0"/>
            <a:endCxn id="34" idx="2"/>
          </p:cNvCxnSpPr>
          <p:nvPr/>
        </p:nvCxnSpPr>
        <p:spPr>
          <a:xfrm flipV="1">
            <a:off x="4375409" y="2064007"/>
            <a:ext cx="416486" cy="92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33"/>
          <p:cNvSpPr/>
          <p:nvPr/>
        </p:nvSpPr>
        <p:spPr>
          <a:xfrm>
            <a:off x="4791895" y="1778329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바이트코드</a:t>
            </a:r>
          </a:p>
        </p:txBody>
      </p:sp>
      <p:sp>
        <p:nvSpPr>
          <p:cNvPr id="35" name="한쪽 모서리가 잘린 사각형 34"/>
          <p:cNvSpPr/>
          <p:nvPr/>
        </p:nvSpPr>
        <p:spPr>
          <a:xfrm>
            <a:off x="3300762" y="178748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자바 응용프로그램</a:t>
            </a:r>
          </a:p>
        </p:txBody>
      </p:sp>
      <p:cxnSp>
        <p:nvCxnSpPr>
          <p:cNvPr id="36" name="직선 화살표 연결선 35"/>
          <p:cNvCxnSpPr>
            <a:endCxn id="35" idx="2"/>
          </p:cNvCxnSpPr>
          <p:nvPr/>
        </p:nvCxnSpPr>
        <p:spPr>
          <a:xfrm flipV="1">
            <a:off x="3034308" y="207323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657321" y="2394837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7355052" y="3718443"/>
            <a:ext cx="1257078" cy="848528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5177269" y="2370637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24593" y="5141586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임베디드</a:t>
            </a:r>
            <a:r>
              <a:rPr lang="ko-KR" altLang="en-US" sz="1400" dirty="0"/>
              <a:t> 컴퓨터 </a:t>
            </a:r>
            <a:r>
              <a:rPr lang="en-US" altLang="ko-KR" sz="1400" dirty="0"/>
              <a:t>+ </a:t>
            </a:r>
            <a:r>
              <a:rPr lang="ko-KR" altLang="en-US" sz="1400" dirty="0" err="1"/>
              <a:t>리눅스</a:t>
            </a:r>
            <a:endParaRPr lang="en-US" altLang="ko-KR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487539" y="47429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7696" y="306101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33134" y="2088391"/>
            <a:ext cx="1260608" cy="612934"/>
          </a:xfrm>
          <a:prstGeom prst="wedgeRoundRectCallout">
            <a:avLst>
              <a:gd name="adj1" fmla="val -102511"/>
              <a:gd name="adj2" fmla="val 112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자바 가상 기계가 설치된 </a:t>
            </a:r>
            <a:r>
              <a:rPr lang="ko-KR" altLang="en-US" sz="1000"/>
              <a:t>모든 컴퓨터에서 실행됨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바이트 코드와 자바 가상 기계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바이트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pPr lvl="1"/>
            <a:r>
              <a:rPr lang="ko-KR" altLang="en-US" dirty="0"/>
              <a:t>자바 가상 기계에서 실행 가능한 바이너리 코드</a:t>
            </a:r>
            <a:endParaRPr lang="en-US" altLang="ko-KR" dirty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/>
              <a:t>자바 가상 기계가 작동 중인 플랫폼에서 실행</a:t>
            </a:r>
            <a:endParaRPr lang="en-US" altLang="ko-KR" dirty="0"/>
          </a:p>
          <a:p>
            <a:pPr lvl="2"/>
            <a:r>
              <a:rPr lang="ko-KR" altLang="en-US" dirty="0"/>
              <a:t>자바 가상 기계가 인터프리터 방식으로 바이트 코드 해석</a:t>
            </a:r>
            <a:endParaRPr lang="en-US" altLang="ko-KR" dirty="0"/>
          </a:p>
          <a:p>
            <a:pPr lvl="1"/>
            <a:r>
              <a:rPr lang="ko-KR" altLang="en-US" dirty="0"/>
              <a:t>클래스 파일</a:t>
            </a:r>
            <a:r>
              <a:rPr lang="en-US" altLang="ko-KR" dirty="0"/>
              <a:t>(.class)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자바 가상 기계</a:t>
            </a:r>
            <a:r>
              <a:rPr lang="en-US" altLang="ko-KR" dirty="0"/>
              <a:t>(JVM : Java Virtual Machine)</a:t>
            </a:r>
          </a:p>
          <a:p>
            <a:pPr lvl="1"/>
            <a:r>
              <a:rPr lang="ko-KR" altLang="en-US" dirty="0"/>
              <a:t>동일한 자바 실행 환경 제공</a:t>
            </a:r>
            <a:endParaRPr lang="en-US" altLang="ko-KR" dirty="0"/>
          </a:p>
          <a:p>
            <a:pPr lvl="2"/>
            <a:r>
              <a:rPr lang="ko-KR" altLang="en-US" dirty="0"/>
              <a:t>각기 다른 플랫폼에 설치</a:t>
            </a:r>
            <a:endParaRPr lang="en-US" altLang="ko-KR" dirty="0"/>
          </a:p>
          <a:p>
            <a:pPr lvl="1"/>
            <a:r>
              <a:rPr lang="ko-KR" altLang="en-US" dirty="0"/>
              <a:t>자바 가상 기계 자체는 플랫폼에 종속적</a:t>
            </a:r>
            <a:endParaRPr lang="en-US" altLang="ko-KR" dirty="0"/>
          </a:p>
          <a:p>
            <a:pPr lvl="2"/>
            <a:r>
              <a:rPr lang="ko-KR" altLang="en-US" dirty="0"/>
              <a:t>자바 가상 기계는 플랫폼마다 각각 작성됨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리눅스에서</a:t>
            </a:r>
            <a:r>
              <a:rPr lang="ko-KR" altLang="en-US" dirty="0"/>
              <a:t> 작동하는 자바 가상 기계는 윈도우에서 작동하지 않음</a:t>
            </a:r>
            <a:endParaRPr lang="en-US" altLang="ko-KR" dirty="0"/>
          </a:p>
          <a:p>
            <a:pPr lvl="1"/>
            <a:r>
              <a:rPr lang="ko-KR" altLang="en-US" dirty="0"/>
              <a:t>자바 가상 기계 개발 및</a:t>
            </a:r>
            <a:r>
              <a:rPr lang="en-US" altLang="ko-KR" dirty="0"/>
              <a:t> </a:t>
            </a:r>
            <a:r>
              <a:rPr lang="ko-KR" altLang="en-US" dirty="0"/>
              <a:t>공급</a:t>
            </a:r>
            <a:endParaRPr lang="en-US" altLang="ko-KR" dirty="0"/>
          </a:p>
          <a:p>
            <a:pPr lvl="2"/>
            <a:r>
              <a:rPr lang="ko-KR" altLang="en-US" dirty="0"/>
              <a:t>자바 개발사인 오라클</a:t>
            </a:r>
            <a:r>
              <a:rPr lang="en-US" altLang="ko-KR" dirty="0"/>
              <a:t>, IBM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자바 응용프로그램 실행</a:t>
            </a:r>
            <a:endParaRPr lang="en-US" altLang="ko-KR" dirty="0"/>
          </a:p>
          <a:p>
            <a:pPr lvl="1"/>
            <a:r>
              <a:rPr lang="ko-KR" altLang="en-US" dirty="0"/>
              <a:t>자바 가상 기계가 응용프로그램을 구성하는 클래스 파일</a:t>
            </a:r>
            <a:r>
              <a:rPr lang="en-US" altLang="ko-KR" dirty="0"/>
              <a:t>(.class)</a:t>
            </a:r>
            <a:r>
              <a:rPr lang="ko-KR" altLang="en-US" dirty="0"/>
              <a:t>의 바이트 코드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67" y="2480497"/>
            <a:ext cx="3916290" cy="12811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코드의 </a:t>
            </a:r>
            <a:r>
              <a:rPr lang="ko-KR" altLang="en-US" dirty="0" err="1"/>
              <a:t>디어셈블</a:t>
            </a:r>
            <a:r>
              <a:rPr lang="en-US" altLang="ko-KR" dirty="0"/>
              <a:t>(disassemble)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디어셈블</a:t>
            </a:r>
            <a:endParaRPr lang="en-US" altLang="ko-KR" dirty="0"/>
          </a:p>
          <a:p>
            <a:pPr lvl="1"/>
            <a:r>
              <a:rPr lang="ko-KR" altLang="en-US" dirty="0"/>
              <a:t>클래스 파일에 들어 있는 바이트 코드를 텍스트로 볼 수 있게 변환하는 작업</a:t>
            </a:r>
            <a:endParaRPr lang="en-US" altLang="ko-KR" dirty="0"/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/>
              <a:t>javap.exe </a:t>
            </a:r>
            <a:r>
              <a:rPr lang="ko-KR" altLang="en-US" dirty="0"/>
              <a:t>이용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2285992"/>
            <a:ext cx="360040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Hello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static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sum(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j)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와 </a:t>
            </a:r>
            <a:r>
              <a:rPr lang="en-US" altLang="ko-KR" sz="1400" dirty="0"/>
              <a:t>j</a:t>
            </a:r>
            <a:r>
              <a:rPr lang="ko-KR" altLang="en-US" sz="1400" dirty="0"/>
              <a:t>의 합을 리턴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static void main(String[] </a:t>
            </a:r>
            <a:r>
              <a:rPr lang="en-US" altLang="ko-KR" sz="1400" b="1" dirty="0" err="1"/>
              <a:t>args</a:t>
            </a:r>
            <a:r>
              <a:rPr lang="en-US" altLang="ko-KR" sz="1400" b="1" dirty="0"/>
              <a:t>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j;</a:t>
            </a:r>
          </a:p>
          <a:p>
            <a:pPr defTabSz="180000"/>
            <a:r>
              <a:rPr lang="en-US" altLang="ko-KR" sz="1400" dirty="0"/>
              <a:t>		char a;</a:t>
            </a:r>
          </a:p>
          <a:p>
            <a:pPr defTabSz="180000"/>
            <a:r>
              <a:rPr lang="en-US" altLang="ko-KR" sz="1400" dirty="0"/>
              <a:t>		String b;</a:t>
            </a:r>
          </a:p>
          <a:p>
            <a:pPr defTabSz="180000"/>
            <a:r>
              <a:rPr lang="en-US" altLang="ko-KR" sz="1400" dirty="0"/>
              <a:t>		final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TEN = 10;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1;</a:t>
            </a:r>
          </a:p>
          <a:p>
            <a:pPr defTabSz="180000"/>
            <a:r>
              <a:rPr lang="en-US" altLang="ko-KR" sz="1400" dirty="0"/>
              <a:t>		j = sum(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TEN);</a:t>
            </a:r>
          </a:p>
          <a:p>
            <a:pPr defTabSz="180000"/>
            <a:r>
              <a:rPr lang="en-US" altLang="ko-KR" sz="1400" dirty="0"/>
              <a:t>		a = '?';</a:t>
            </a:r>
          </a:p>
          <a:p>
            <a:pPr defTabSz="180000"/>
            <a:r>
              <a:rPr lang="en-US" altLang="ko-KR" sz="1400" dirty="0"/>
              <a:t>		b = "Hello";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java.lang.System.out.println</a:t>
            </a:r>
            <a:r>
              <a:rPr lang="en-US" altLang="ko-KR" sz="1400" dirty="0"/>
              <a:t>(a);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(b);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(TEN);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857512" y="2991576"/>
            <a:ext cx="1569057" cy="144553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4437112"/>
            <a:ext cx="26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/>
              <a:t> Hello.java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컴파일하는</a:t>
            </a:r>
            <a:r>
              <a:rPr lang="ko-KR" altLang="en-US" sz="1400" dirty="0"/>
              <a:t> 명령</a:t>
            </a:r>
            <a:endParaRPr lang="en-US" altLang="ko-KR" sz="1400" dirty="0"/>
          </a:p>
          <a:p>
            <a:pPr>
              <a:buFont typeface="Arial" pitchFamily="34" charset="0"/>
              <a:buChar char="•"/>
            </a:pPr>
            <a:r>
              <a:rPr lang="ko-KR" altLang="en-US" sz="1400" dirty="0"/>
              <a:t> </a:t>
            </a:r>
            <a:r>
              <a:rPr lang="ko-KR" altLang="en-US" sz="1400" dirty="0" err="1"/>
              <a:t>컴파일되면</a:t>
            </a:r>
            <a:r>
              <a:rPr lang="ko-KR" altLang="en-US" sz="1400" dirty="0"/>
              <a:t> </a:t>
            </a:r>
            <a:r>
              <a:rPr lang="en-US" altLang="ko-KR" sz="1400" dirty="0" err="1"/>
              <a:t>Hello.class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</a:p>
        </p:txBody>
      </p:sp>
      <p:sp>
        <p:nvSpPr>
          <p:cNvPr id="12" name="자유형 11"/>
          <p:cNvSpPr/>
          <p:nvPr/>
        </p:nvSpPr>
        <p:spPr>
          <a:xfrm>
            <a:off x="5429256" y="3357562"/>
            <a:ext cx="856512" cy="192882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29320" y="523773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/>
              <a:t> </a:t>
            </a:r>
            <a:r>
              <a:rPr lang="en-US" altLang="ko-KR" sz="1400" dirty="0" err="1"/>
              <a:t>Hello.class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</a:t>
            </a:r>
            <a:r>
              <a:rPr lang="ko-KR" altLang="en-US" sz="1400" dirty="0" err="1"/>
              <a:t>디어셈블하는</a:t>
            </a:r>
            <a:r>
              <a:rPr lang="ko-KR" altLang="en-US" sz="1400" dirty="0"/>
              <a:t> 명령</a:t>
            </a:r>
            <a:endParaRPr lang="en-US" altLang="ko-KR" sz="1400" dirty="0"/>
          </a:p>
          <a:p>
            <a:pPr>
              <a:buFont typeface="Arial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 err="1"/>
              <a:t>디어셈블된</a:t>
            </a:r>
            <a:r>
              <a:rPr lang="ko-KR" altLang="en-US" sz="1400" dirty="0"/>
              <a:t> 결과 </a:t>
            </a:r>
            <a:r>
              <a:rPr lang="en-US" altLang="ko-KR" sz="1400" dirty="0" err="1"/>
              <a:t>Hello.bc</a:t>
            </a:r>
            <a:r>
              <a:rPr lang="en-US" altLang="ko-KR" sz="1400" dirty="0"/>
              <a:t> </a:t>
            </a:r>
            <a:r>
              <a:rPr lang="ko-KR" altLang="en-US" sz="1400" dirty="0"/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400135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59632" y="229270"/>
            <a:ext cx="6677744" cy="679450"/>
          </a:xfrm>
        </p:spPr>
        <p:txBody>
          <a:bodyPr/>
          <a:lstStyle/>
          <a:p>
            <a:r>
              <a:rPr lang="ko-KR" altLang="en-US" dirty="0" err="1"/>
              <a:t>디어셈블하여</a:t>
            </a:r>
            <a:r>
              <a:rPr lang="ko-KR" altLang="en-US" dirty="0"/>
              <a:t> 바이트 코드 보기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4744"/>
            <a:ext cx="6233567" cy="52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4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C/C++ </a:t>
            </a:r>
            <a:r>
              <a:rPr lang="ko-KR" altLang="en-US" dirty="0"/>
              <a:t>프로그램의 개발 및 실행 환경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281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C/C++ </a:t>
            </a:r>
            <a:r>
              <a:rPr lang="ko-KR" altLang="en-US" sz="2000" dirty="0"/>
              <a:t>프로그램의 개발</a:t>
            </a:r>
            <a:endParaRPr lang="en-US" altLang="ko-KR" sz="2000" dirty="0"/>
          </a:p>
          <a:p>
            <a:pPr lvl="1"/>
            <a:r>
              <a:rPr lang="ko-KR" altLang="en-US" sz="1800" dirty="0"/>
              <a:t>여러 소스</a:t>
            </a:r>
            <a:r>
              <a:rPr lang="en-US" altLang="ko-KR" sz="1800" dirty="0"/>
              <a:t>(.c) </a:t>
            </a:r>
            <a:r>
              <a:rPr lang="ko-KR" altLang="en-US" sz="1800" dirty="0"/>
              <a:t>파일로 나누어 개발</a:t>
            </a:r>
            <a:endParaRPr lang="en-US" altLang="ko-KR" sz="1800" dirty="0"/>
          </a:p>
          <a:p>
            <a:pPr lvl="1"/>
            <a:r>
              <a:rPr lang="ko-KR" altLang="en-US" sz="1800" dirty="0"/>
              <a:t>링크를 통해 실행에 필요한 모든 코드를 하나의 실행 파일</a:t>
            </a:r>
            <a:r>
              <a:rPr lang="en-US" altLang="ko-KR" sz="1800" dirty="0"/>
              <a:t>(.exe)</a:t>
            </a:r>
            <a:r>
              <a:rPr lang="ko-KR" altLang="en-US" sz="1800" dirty="0"/>
              <a:t>에 저장</a:t>
            </a:r>
            <a:endParaRPr lang="en-US" altLang="ko-KR" sz="1800" dirty="0"/>
          </a:p>
          <a:p>
            <a:r>
              <a:rPr lang="ko-KR" altLang="en-US" sz="2200" dirty="0"/>
              <a:t>실행</a:t>
            </a:r>
            <a:endParaRPr lang="en-US" altLang="ko-KR" sz="2200" dirty="0"/>
          </a:p>
          <a:p>
            <a:pPr lvl="1"/>
            <a:r>
              <a:rPr lang="ko-KR" altLang="en-US" sz="1800" dirty="0"/>
              <a:t>실행 파일</a:t>
            </a:r>
            <a:r>
              <a:rPr lang="en-US" altLang="ko-KR" sz="1800" dirty="0"/>
              <a:t>(exe)</a:t>
            </a:r>
            <a:r>
              <a:rPr lang="ko-KR" altLang="en-US" sz="1800" dirty="0"/>
              <a:t>은 모두 메모리에 올려져야 실행</a:t>
            </a:r>
            <a:r>
              <a:rPr lang="en-US" altLang="ko-KR" sz="1700" dirty="0"/>
              <a:t>, </a:t>
            </a:r>
            <a:r>
              <a:rPr lang="ko-KR" altLang="en-US" sz="1700" dirty="0"/>
              <a:t>메모리가 적은 경우 낭패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87325"/>
            <a:ext cx="7302586" cy="34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1" y="3157359"/>
            <a:ext cx="7204501" cy="3512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개발 및 실행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94421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 프로그램의 개발</a:t>
            </a:r>
            <a:endParaRPr lang="en-US" altLang="ko-KR" sz="2000" dirty="0"/>
          </a:p>
          <a:p>
            <a:pPr lvl="1"/>
            <a:r>
              <a:rPr lang="ko-KR" altLang="en-US" sz="1800" dirty="0"/>
              <a:t>여러 소스</a:t>
            </a:r>
            <a:r>
              <a:rPr lang="en-US" altLang="ko-KR" sz="1800" dirty="0"/>
              <a:t>(.java)</a:t>
            </a:r>
            <a:r>
              <a:rPr lang="ko-KR" altLang="en-US" sz="1800" dirty="0"/>
              <a:t>로 나누어 개발</a:t>
            </a:r>
            <a:endParaRPr lang="en-US" altLang="ko-KR" sz="1800" dirty="0"/>
          </a:p>
          <a:p>
            <a:pPr lvl="1"/>
            <a:r>
              <a:rPr lang="ko-KR" altLang="en-US" sz="1800" dirty="0"/>
              <a:t>바이트 코드</a:t>
            </a:r>
            <a:r>
              <a:rPr lang="en-US" altLang="ko-KR" sz="1800" dirty="0"/>
              <a:t>(.class)</a:t>
            </a:r>
            <a:r>
              <a:rPr lang="ko-KR" altLang="en-US" sz="1800" dirty="0"/>
              <a:t>를 하나의 실행 파일</a:t>
            </a:r>
            <a:r>
              <a:rPr lang="en-US" altLang="ko-KR" sz="1800" dirty="0"/>
              <a:t>(exe)</a:t>
            </a:r>
            <a:r>
              <a:rPr lang="ko-KR" altLang="en-US" sz="1800" dirty="0"/>
              <a:t>로 만드는 링크 과정 없음</a:t>
            </a:r>
            <a:endParaRPr lang="en-US" altLang="ko-KR" sz="1800" dirty="0"/>
          </a:p>
          <a:p>
            <a:r>
              <a:rPr lang="ko-KR" altLang="en-US" sz="2200" dirty="0"/>
              <a:t>실행 </a:t>
            </a:r>
            <a:endParaRPr lang="en-US" altLang="ko-KR" sz="2200" dirty="0"/>
          </a:p>
          <a:p>
            <a:pPr lvl="1"/>
            <a:r>
              <a:rPr lang="en-US" altLang="ko-KR" sz="1800" dirty="0"/>
              <a:t>main() </a:t>
            </a:r>
            <a:r>
              <a:rPr lang="ko-KR" altLang="en-US" sz="1800" dirty="0" err="1"/>
              <a:t>메소드를</a:t>
            </a:r>
            <a:r>
              <a:rPr lang="en-US" altLang="ko-KR" sz="1800" dirty="0"/>
              <a:t> </a:t>
            </a:r>
            <a:r>
              <a:rPr lang="ko-KR" altLang="en-US" sz="1800" dirty="0"/>
              <a:t>가진 클래스에서 부터 실행 시작</a:t>
            </a:r>
            <a:endParaRPr lang="en-US" altLang="ko-KR" sz="1800" dirty="0"/>
          </a:p>
          <a:p>
            <a:pPr lvl="1"/>
            <a:r>
              <a:rPr lang="ko-KR" altLang="en-US" sz="1800" dirty="0"/>
              <a:t>자바 가상 기계는 필요할 때</a:t>
            </a:r>
            <a:r>
              <a:rPr lang="en-US" altLang="ko-KR" sz="1800" dirty="0"/>
              <a:t>,</a:t>
            </a:r>
            <a:r>
              <a:rPr lang="ko-KR" altLang="en-US" sz="1800" dirty="0"/>
              <a:t> 클래스 파일 로딩</a:t>
            </a:r>
            <a:r>
              <a:rPr lang="en-US" altLang="ko-KR" sz="1800" dirty="0"/>
              <a:t>,</a:t>
            </a:r>
            <a:r>
              <a:rPr lang="ko-KR" altLang="en-US" sz="1800" dirty="0"/>
              <a:t> 적은 메모리로 실행 가능</a:t>
            </a:r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378226" y="6596390"/>
            <a:ext cx="3765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</a:rPr>
              <a:t>자바는 하나의 실행 파일</a:t>
            </a:r>
            <a:r>
              <a:rPr lang="en-US" altLang="ko-KR" sz="1100" dirty="0">
                <a:solidFill>
                  <a:srgbClr val="FF0000"/>
                </a:solidFill>
              </a:rPr>
              <a:t>(exe)</a:t>
            </a:r>
            <a:r>
              <a:rPr lang="ko-KR" altLang="en-US" sz="1100" dirty="0">
                <a:solidFill>
                  <a:srgbClr val="FF0000"/>
                </a:solidFill>
              </a:rPr>
              <a:t>로 만드는 링크 과정 없음</a:t>
            </a: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자바와 </a:t>
            </a:r>
            <a:r>
              <a:rPr lang="en-US" altLang="ko-KR" dirty="0"/>
              <a:t>C/C++</a:t>
            </a:r>
            <a:r>
              <a:rPr lang="ko-KR" altLang="en-US" dirty="0"/>
              <a:t>의 실행 환경 차이</a:t>
            </a:r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67509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675358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58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자바 소스 파일</a:t>
            </a:r>
            <a:r>
              <a:rPr lang="en-US" altLang="ko-KR" sz="1600" dirty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41562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바이트 코드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Test.class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389606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747060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47060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운영체제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47060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자바 가상 기계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476233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961374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자바</a:t>
            </a:r>
            <a:r>
              <a:rPr lang="en-US" altLang="ko-KR" sz="1400" dirty="0"/>
              <a:t>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Test.class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cout</a:t>
            </a:r>
            <a:r>
              <a:rPr lang="en-US" altLang="ko-KR" sz="1600" dirty="0"/>
              <a:t> &lt;&lt;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960846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 err="1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675094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675358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35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소스 파일</a:t>
            </a:r>
            <a:r>
              <a:rPr lang="en-US" altLang="ko-KR" sz="1600" dirty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208072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바이너리</a:t>
            </a:r>
            <a:r>
              <a:rPr lang="en-US" altLang="ko-KR" sz="1600" dirty="0"/>
              <a:t> </a:t>
            </a:r>
            <a:r>
              <a:rPr lang="ko-KR" altLang="en-US" sz="1600" dirty="0"/>
              <a:t>실행 파일</a:t>
            </a:r>
            <a:r>
              <a:rPr lang="en-US" altLang="ko-KR" sz="1600" dirty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389606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818498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18498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961374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C++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960846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6461308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Tip: </a:t>
            </a:r>
            <a:r>
              <a:rPr lang="ko-KR" altLang="en-US" dirty="0"/>
              <a:t>자바와 </a:t>
            </a:r>
            <a:r>
              <a:rPr lang="en-US" altLang="ko-KR" dirty="0"/>
              <a:t>C/C++</a:t>
            </a:r>
            <a:r>
              <a:rPr lang="ko-KR" altLang="en-US" dirty="0"/>
              <a:t>실행 환경 및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자바</a:t>
            </a:r>
            <a:endParaRPr lang="en-US" altLang="ko-KR" dirty="0"/>
          </a:p>
          <a:p>
            <a:pPr lvl="1"/>
            <a:r>
              <a:rPr lang="ko-KR" altLang="en-US" dirty="0"/>
              <a:t>컴파일러가 바로 바이트 </a:t>
            </a:r>
            <a:r>
              <a:rPr lang="ko-KR" altLang="en-US" dirty="0" err="1"/>
              <a:t>코드한</a:t>
            </a:r>
            <a:r>
              <a:rPr lang="ko-KR" altLang="en-US" dirty="0"/>
              <a:t> 후 링크 과정 없음</a:t>
            </a:r>
            <a:endParaRPr lang="en-US" altLang="ko-KR" dirty="0"/>
          </a:p>
          <a:p>
            <a:pPr lvl="1"/>
            <a:r>
              <a:rPr lang="ko-KR" altLang="en-US" dirty="0"/>
              <a:t>바이트 코드는 </a:t>
            </a:r>
            <a:r>
              <a:rPr lang="en-US" altLang="ko-KR" dirty="0"/>
              <a:t>JVM</a:t>
            </a:r>
            <a:r>
              <a:rPr lang="ko-KR" altLang="en-US" dirty="0"/>
              <a:t>에서만 실행 가능</a:t>
            </a:r>
            <a:endParaRPr lang="en-US" altLang="ko-KR" dirty="0"/>
          </a:p>
          <a:p>
            <a:pPr lvl="1"/>
            <a:r>
              <a:rPr lang="ko-KR" altLang="en-US" dirty="0"/>
              <a:t>자바는 필요한 클래스들을 프로그램 실행 중에 동적으로 로딩</a:t>
            </a:r>
            <a:endParaRPr lang="en-US" altLang="ko-KR" dirty="0"/>
          </a:p>
          <a:p>
            <a:pPr lvl="2"/>
            <a:r>
              <a:rPr lang="ko-KR" altLang="en-US" dirty="0"/>
              <a:t>동적 로딩은 </a:t>
            </a:r>
            <a:r>
              <a:rPr lang="en-US" altLang="ko-KR" dirty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/>
              <a:t>로더에</a:t>
            </a:r>
            <a:r>
              <a:rPr lang="ko-KR" altLang="en-US" dirty="0"/>
              <a:t> 의해 이루어짐</a:t>
            </a:r>
            <a:endParaRPr lang="en-US" altLang="ko-KR" dirty="0"/>
          </a:p>
          <a:p>
            <a:pPr lvl="2"/>
            <a:r>
              <a:rPr lang="en-US" altLang="ko-KR" dirty="0" err="1"/>
              <a:t>ClassLoader</a:t>
            </a:r>
            <a:r>
              <a:rPr lang="en-US" altLang="ko-KR" dirty="0"/>
              <a:t>  </a:t>
            </a:r>
            <a:r>
              <a:rPr lang="ko-KR" altLang="en-US" dirty="0"/>
              <a:t>클래스를 이용하여 개발자가 직접 클래스 로딩가능</a:t>
            </a:r>
            <a:endParaRPr lang="en-US" altLang="ko-KR" dirty="0"/>
          </a:p>
          <a:p>
            <a:r>
              <a:rPr lang="en-US" altLang="ko-KR" dirty="0"/>
              <a:t>C/C++</a:t>
            </a:r>
          </a:p>
          <a:p>
            <a:pPr lvl="1"/>
            <a:r>
              <a:rPr lang="ko-KR" altLang="en-US" dirty="0"/>
              <a:t>컴파일</a:t>
            </a:r>
            <a:endParaRPr lang="en-US" altLang="ko-KR" dirty="0"/>
          </a:p>
          <a:p>
            <a:pPr lvl="2"/>
            <a:r>
              <a:rPr lang="en-US" altLang="ko-KR" dirty="0"/>
              <a:t>C/C++</a:t>
            </a:r>
            <a:r>
              <a:rPr lang="ko-KR" altLang="en-US" dirty="0"/>
              <a:t>에서는 컴파일러가 중간 단계인 목적 코드를 생성</a:t>
            </a:r>
            <a:endParaRPr lang="en-US" altLang="ko-KR" dirty="0"/>
          </a:p>
          <a:p>
            <a:pPr lvl="1"/>
            <a:r>
              <a:rPr lang="ko-KR" altLang="en-US" dirty="0"/>
              <a:t>링크</a:t>
            </a:r>
            <a:endParaRPr lang="en-US" altLang="ko-KR" dirty="0"/>
          </a:p>
          <a:p>
            <a:pPr lvl="2"/>
            <a:r>
              <a:rPr lang="ko-KR" altLang="en-US" dirty="0" err="1"/>
              <a:t>링커가</a:t>
            </a:r>
            <a:r>
              <a:rPr lang="ko-KR" altLang="en-US" dirty="0"/>
              <a:t> 목적 코드와 라이브러리 연결</a:t>
            </a:r>
            <a:r>
              <a:rPr lang="en-US" altLang="ko-KR" dirty="0"/>
              <a:t>,</a:t>
            </a:r>
            <a:r>
              <a:rPr lang="ko-KR" altLang="en-US" dirty="0"/>
              <a:t> 실행 가능한 최종 실행 파일 생성</a:t>
            </a:r>
            <a:endParaRPr lang="en-US" altLang="ko-KR" dirty="0"/>
          </a:p>
          <a:p>
            <a:pPr lvl="2"/>
            <a:r>
              <a:rPr lang="ko-KR" altLang="en-US" dirty="0"/>
              <a:t>정적 라이브러리는 실행 파일에 포함</a:t>
            </a:r>
            <a:endParaRPr lang="en-US" altLang="ko-KR" dirty="0"/>
          </a:p>
          <a:p>
            <a:pPr lvl="3"/>
            <a:r>
              <a:rPr lang="ko-KR" altLang="en-US" dirty="0"/>
              <a:t>실행 파일 크기가 커짐</a:t>
            </a:r>
            <a:endParaRPr lang="en-US" altLang="ko-KR" dirty="0"/>
          </a:p>
          <a:p>
            <a:pPr lvl="2"/>
            <a:r>
              <a:rPr lang="ko-KR" altLang="en-US" dirty="0"/>
              <a:t>동적 라이브러리의 경우는 실행 중에 동적 링크</a:t>
            </a:r>
            <a:endParaRPr lang="en-US" altLang="ko-KR" dirty="0"/>
          </a:p>
          <a:p>
            <a:pPr lvl="1"/>
            <a:r>
              <a:rPr lang="ko-KR" altLang="en-US" dirty="0"/>
              <a:t>목적 코드 및 실행 파일은 플랫폼에 따라 다름</a:t>
            </a:r>
            <a:endParaRPr lang="en-US" altLang="ko-KR" dirty="0"/>
          </a:p>
          <a:p>
            <a:pPr lvl="2"/>
            <a:r>
              <a:rPr lang="ko-KR" altLang="en-US" dirty="0"/>
              <a:t>플랫폼이 바뀌거나 다른 플랫폼에서 실행시키려면 다시 컴파일 및 링크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JDK</a:t>
            </a:r>
            <a:r>
              <a:rPr lang="ko-KR" altLang="en-US"/>
              <a:t>와 </a:t>
            </a:r>
            <a:r>
              <a:rPr lang="en-US" altLang="ko-KR"/>
              <a:t>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JDK(Java Development Kit)</a:t>
            </a:r>
          </a:p>
          <a:p>
            <a:pPr lvl="1"/>
            <a:r>
              <a:rPr lang="ko-KR" altLang="en-US" dirty="0"/>
              <a:t>자바 응용 개발 환경</a:t>
            </a:r>
            <a:r>
              <a:rPr lang="en-US" altLang="ko-KR" dirty="0"/>
              <a:t>. </a:t>
            </a:r>
            <a:r>
              <a:rPr lang="ko-KR" altLang="en-US" dirty="0"/>
              <a:t>개발에 필요한 도구 포함</a:t>
            </a:r>
            <a:endParaRPr lang="en-US" altLang="ko-KR" dirty="0"/>
          </a:p>
          <a:p>
            <a:pPr lvl="2"/>
            <a:r>
              <a:rPr lang="ko-KR" altLang="en-US" dirty="0"/>
              <a:t>컴파일러</a:t>
            </a:r>
            <a:r>
              <a:rPr lang="en-US" altLang="ko-KR" dirty="0"/>
              <a:t>, </a:t>
            </a:r>
            <a:r>
              <a:rPr lang="ko-KR" altLang="en-US" dirty="0" err="1"/>
              <a:t>컴파일된</a:t>
            </a:r>
            <a:r>
              <a:rPr lang="ko-KR" altLang="en-US" dirty="0"/>
              <a:t> 자바 </a:t>
            </a:r>
            <a:r>
              <a:rPr lang="en-US" altLang="ko-KR" dirty="0"/>
              <a:t>API</a:t>
            </a:r>
            <a:r>
              <a:rPr lang="ko-KR" altLang="en-US" dirty="0"/>
              <a:t> 클래스들이 들어 있는 모듈</a:t>
            </a:r>
            <a:r>
              <a:rPr lang="en-US" altLang="ko-KR" dirty="0"/>
              <a:t> </a:t>
            </a:r>
            <a:r>
              <a:rPr lang="ko-KR" altLang="en-US" dirty="0"/>
              <a:t>파일들</a:t>
            </a:r>
            <a:r>
              <a:rPr lang="en-US" altLang="ko-KR" dirty="0"/>
              <a:t>, </a:t>
            </a:r>
            <a:r>
              <a:rPr lang="ko-KR" altLang="en-US" dirty="0"/>
              <a:t>샘플</a:t>
            </a:r>
            <a:r>
              <a:rPr lang="en-US" altLang="ko-KR" dirty="0"/>
              <a:t> </a:t>
            </a:r>
            <a:r>
              <a:rPr lang="ko-KR" altLang="en-US" dirty="0"/>
              <a:t>등 포함</a:t>
            </a:r>
            <a:endParaRPr lang="en-US" altLang="ko-KR" dirty="0"/>
          </a:p>
          <a:p>
            <a:r>
              <a:rPr lang="en-US" altLang="ko-KR" dirty="0"/>
              <a:t>JRE(Java Runtime Environment)</a:t>
            </a:r>
          </a:p>
          <a:p>
            <a:pPr lvl="1"/>
            <a:r>
              <a:rPr lang="ko-KR" altLang="en-US" dirty="0"/>
              <a:t>자바 실행 환경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1"/>
            <a:r>
              <a:rPr lang="ko-KR" altLang="en-US" dirty="0" err="1"/>
              <a:t>컴파일된</a:t>
            </a:r>
            <a:r>
              <a:rPr lang="ko-KR" altLang="en-US" dirty="0"/>
              <a:t> 자바 </a:t>
            </a:r>
            <a:r>
              <a:rPr lang="en-US" altLang="ko-KR" dirty="0"/>
              <a:t>API </a:t>
            </a:r>
            <a:r>
              <a:rPr lang="ko-KR" altLang="en-US" dirty="0"/>
              <a:t>들이 들어 있는 모듈 파일</a:t>
            </a:r>
            <a:endParaRPr lang="en-US" altLang="ko-KR" dirty="0"/>
          </a:p>
          <a:p>
            <a:pPr lvl="1"/>
            <a:r>
              <a:rPr lang="ko-KR" altLang="en-US" dirty="0"/>
              <a:t>개발자가 아닌 경우 </a:t>
            </a:r>
            <a:r>
              <a:rPr lang="en-US" altLang="ko-KR" dirty="0"/>
              <a:t>JRE</a:t>
            </a:r>
            <a:r>
              <a:rPr lang="ko-KR" altLang="en-US" dirty="0"/>
              <a:t>만 따로 다운 가능</a:t>
            </a:r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r>
              <a:rPr lang="ko-KR" altLang="en-US" dirty="0"/>
              <a:t>의 개발 및 배포</a:t>
            </a:r>
            <a:endParaRPr lang="en-US" altLang="ko-KR" dirty="0"/>
          </a:p>
          <a:p>
            <a:pPr lvl="1"/>
            <a:r>
              <a:rPr lang="ko-KR" altLang="en-US" dirty="0"/>
              <a:t>오라클의 </a:t>
            </a:r>
            <a:r>
              <a:rPr lang="en-US" altLang="ko-KR" dirty="0"/>
              <a:t>Technology Network</a:t>
            </a:r>
            <a:r>
              <a:rPr lang="ko-KR" altLang="en-US" dirty="0"/>
              <a:t>의 자바 사이트에서 다운로드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https://www.oracle.com/java/technologies/</a:t>
            </a:r>
          </a:p>
          <a:p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/>
              <a:t>bin </a:t>
            </a:r>
            <a:r>
              <a:rPr lang="ko-KR" altLang="en-US" dirty="0"/>
              <a:t>디렉터리에 포함된 주요 개발 도구</a:t>
            </a:r>
            <a:endParaRPr lang="en-US" altLang="ko-KR" dirty="0"/>
          </a:p>
          <a:p>
            <a:pPr lvl="1"/>
            <a:r>
              <a:rPr lang="en-US" altLang="ko-KR" dirty="0" err="1"/>
              <a:t>javac</a:t>
            </a:r>
            <a:r>
              <a:rPr lang="en-US" altLang="ko-KR" dirty="0"/>
              <a:t> - </a:t>
            </a:r>
            <a:r>
              <a:rPr lang="ko-KR" altLang="en-US" dirty="0"/>
              <a:t>자바 소스를 바이트 코드로 변환하는 컴파일러</a:t>
            </a:r>
            <a:endParaRPr lang="en-US" altLang="ko-KR" dirty="0"/>
          </a:p>
          <a:p>
            <a:pPr lvl="1"/>
            <a:r>
              <a:rPr lang="en-US" altLang="ko-KR" dirty="0"/>
              <a:t>java -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응용프로그램 </a:t>
            </a:r>
            <a:r>
              <a:rPr lang="ko-KR" altLang="en-US" dirty="0" err="1"/>
              <a:t>실행기</a:t>
            </a:r>
            <a:r>
              <a:rPr lang="en-US" altLang="ko-KR" dirty="0"/>
              <a:t>. </a:t>
            </a:r>
            <a:r>
              <a:rPr lang="ko-KR" altLang="en-US" dirty="0"/>
              <a:t>자바 가상 기계를 작동시켜 자바프로그램 실행</a:t>
            </a:r>
            <a:endParaRPr lang="en-US" altLang="ko-KR" dirty="0"/>
          </a:p>
          <a:p>
            <a:pPr lvl="1"/>
            <a:r>
              <a:rPr lang="en-US" altLang="ko-KR" dirty="0" err="1"/>
              <a:t>javadoc</a:t>
            </a:r>
            <a:r>
              <a:rPr lang="en-US" altLang="ko-KR" dirty="0"/>
              <a:t> – </a:t>
            </a:r>
            <a:r>
              <a:rPr lang="ko-KR" altLang="en-US" dirty="0"/>
              <a:t>자바 소스로부터 </a:t>
            </a:r>
            <a:r>
              <a:rPr lang="en-US" altLang="ko-KR" dirty="0"/>
              <a:t>HTML </a:t>
            </a:r>
            <a:r>
              <a:rPr lang="ko-KR" altLang="en-US" dirty="0"/>
              <a:t>형식의 </a:t>
            </a: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  <a:endParaRPr lang="en-US" altLang="ko-KR" dirty="0"/>
          </a:p>
          <a:p>
            <a:pPr lvl="1"/>
            <a:r>
              <a:rPr lang="en-US" altLang="ko-KR" dirty="0"/>
              <a:t>jar – </a:t>
            </a:r>
            <a:r>
              <a:rPr lang="ko-KR" altLang="en-US" dirty="0"/>
              <a:t>자바 클래스들</a:t>
            </a:r>
            <a:r>
              <a:rPr lang="en-US" altLang="ko-KR" dirty="0"/>
              <a:t>(</a:t>
            </a:r>
            <a:r>
              <a:rPr lang="ko-KR" altLang="en-US" dirty="0" err="1"/>
              <a:t>패키지포함</a:t>
            </a:r>
            <a:r>
              <a:rPr lang="en-US" altLang="ko-KR" dirty="0"/>
              <a:t>)</a:t>
            </a:r>
            <a:r>
              <a:rPr lang="ko-KR" altLang="en-US" dirty="0"/>
              <a:t>을 압축한 자바 아카이브 파일</a:t>
            </a:r>
            <a:r>
              <a:rPr lang="en-US" altLang="ko-KR" dirty="0"/>
              <a:t>(.jar)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1"/>
            <a:r>
              <a:rPr lang="en-US" altLang="ko-KR" dirty="0" err="1"/>
              <a:t>jmod</a:t>
            </a:r>
            <a:r>
              <a:rPr lang="en-US" altLang="ko-KR" dirty="0"/>
              <a:t>: </a:t>
            </a:r>
            <a:r>
              <a:rPr lang="ko-KR" altLang="en-US" dirty="0"/>
              <a:t>자바의 모듈 파일</a:t>
            </a:r>
            <a:r>
              <a:rPr lang="en-US" altLang="ko-KR" dirty="0"/>
              <a:t>(.</a:t>
            </a:r>
            <a:r>
              <a:rPr lang="en-US" altLang="ko-KR" dirty="0" err="1"/>
              <a:t>jmod</a:t>
            </a:r>
            <a:r>
              <a:rPr lang="en-US" altLang="ko-KR" dirty="0"/>
              <a:t>)</a:t>
            </a:r>
            <a:r>
              <a:rPr lang="ko-KR" altLang="en-US" dirty="0"/>
              <a:t>을 만들거나 모듈 파일의 내용 출력</a:t>
            </a:r>
          </a:p>
          <a:p>
            <a:pPr lvl="1"/>
            <a:r>
              <a:rPr lang="en-US" altLang="ko-KR" dirty="0" err="1"/>
              <a:t>jlink</a:t>
            </a:r>
            <a:r>
              <a:rPr lang="en-US" altLang="ko-KR" dirty="0"/>
              <a:t>: </a:t>
            </a:r>
            <a:r>
              <a:rPr lang="ko-KR" altLang="en-US" dirty="0"/>
              <a:t>응용프로그램에 맞춘 맞춤형</a:t>
            </a:r>
            <a:r>
              <a:rPr lang="en-US" altLang="ko-KR" dirty="0"/>
              <a:t>(custom) JRE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 err="1"/>
              <a:t>jdb</a:t>
            </a:r>
            <a:r>
              <a:rPr lang="en-US" altLang="ko-KR" dirty="0"/>
              <a:t> - </a:t>
            </a:r>
            <a:r>
              <a:rPr lang="ko-KR" altLang="en-US" dirty="0"/>
              <a:t>자바 응용프로그램의 실행 중 오류를 찾는 데 사용하는 </a:t>
            </a:r>
            <a:r>
              <a:rPr lang="ko-KR" altLang="en-US" dirty="0" err="1"/>
              <a:t>디버거</a:t>
            </a:r>
            <a:endParaRPr lang="en-US" altLang="ko-KR" dirty="0"/>
          </a:p>
          <a:p>
            <a:pPr lvl="1"/>
            <a:r>
              <a:rPr lang="en-US" altLang="ko-KR" dirty="0" err="1"/>
              <a:t>javap</a:t>
            </a:r>
            <a:r>
              <a:rPr lang="en-US" altLang="ko-KR" dirty="0"/>
              <a:t> - </a:t>
            </a:r>
            <a:r>
              <a:rPr lang="ko-KR" altLang="en-US" dirty="0"/>
              <a:t>클래스 파일의 바이트 코드를 소스와 함께 보여주는 </a:t>
            </a:r>
            <a:r>
              <a:rPr lang="ko-KR" altLang="en-US" dirty="0" err="1"/>
              <a:t>디어셈블러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E688A3-1EDE-4E44-9820-ED01AE4C7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BEABE8-79A7-427C-BF14-4E189A2FF2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544" y="64939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dirty="0"/>
              <a:t>이클립스의 디폴트 문자셋을 변경하는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2920A-A3B6-4E10-B45E-391FC79A40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63747" y="860482"/>
            <a:ext cx="8153400" cy="5040312"/>
          </a:xfrm>
        </p:spPr>
        <p:txBody>
          <a:bodyPr>
            <a:normAutofit/>
          </a:bodyPr>
          <a:lstStyle/>
          <a:p>
            <a:pPr marL="708660" lvl="1" indent="-342900"/>
            <a:r>
              <a:rPr lang="en-US" altLang="ko-KR" sz="2000" dirty="0"/>
              <a:t>2022-06 </a:t>
            </a:r>
            <a:r>
              <a:rPr lang="ko-KR" altLang="en-US" sz="2000" dirty="0"/>
              <a:t>이클립스에서 </a:t>
            </a:r>
            <a:r>
              <a:rPr lang="en-US" altLang="ko-KR" sz="2000" dirty="0"/>
              <a:t>MS949 </a:t>
            </a:r>
            <a:r>
              <a:rPr lang="ko-KR" altLang="en-US" sz="2000" dirty="0"/>
              <a:t>버전의 예제를 실행하려면</a:t>
            </a:r>
            <a:r>
              <a:rPr lang="en-US" altLang="ko-KR" sz="2000" dirty="0"/>
              <a:t>,</a:t>
            </a:r>
          </a:p>
          <a:p>
            <a:pPr marL="982980" lvl="2" indent="-342900"/>
            <a:r>
              <a:rPr lang="ko-KR" altLang="en-US" sz="1800" dirty="0"/>
              <a:t>이클립스의 디폴트 문자셋을 </a:t>
            </a:r>
            <a:r>
              <a:rPr lang="en-US" altLang="ko-KR" sz="1800" dirty="0"/>
              <a:t>utf-8</a:t>
            </a:r>
            <a:r>
              <a:rPr lang="ko-KR" altLang="en-US" sz="1800" dirty="0"/>
              <a:t>에서 </a:t>
            </a:r>
            <a:r>
              <a:rPr lang="en-US" altLang="ko-KR" sz="1800" dirty="0"/>
              <a:t>MS949</a:t>
            </a:r>
            <a:r>
              <a:rPr lang="ko-KR" altLang="en-US" sz="1800" dirty="0"/>
              <a:t>로 바꾸면 됨</a:t>
            </a:r>
            <a:endParaRPr lang="en-US" altLang="ko-KR" sz="1800" dirty="0"/>
          </a:p>
          <a:p>
            <a:pPr marL="982980" lvl="2" indent="-342900"/>
            <a:r>
              <a:rPr lang="ko-KR" altLang="en-US" sz="1800" dirty="0"/>
              <a:t>그 반대도 가능</a:t>
            </a:r>
            <a:endParaRPr lang="en-US" altLang="ko-KR" sz="1800" dirty="0"/>
          </a:p>
          <a:p>
            <a:pPr marL="708660" lvl="1" indent="-342900"/>
            <a:endParaRPr lang="en-US" altLang="ko-KR" sz="2000" dirty="0"/>
          </a:p>
          <a:p>
            <a:pPr marL="708660" lvl="1" indent="-342900"/>
            <a:endParaRPr lang="en-US" altLang="ko-KR" sz="2000" dirty="0"/>
          </a:p>
          <a:p>
            <a:pPr marL="388620" indent="-342900"/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_x372069040" descr="EMB00003aec0b85">
            <a:extLst>
              <a:ext uri="{FF2B5EF4-FFF2-40B4-BE49-F238E27FC236}">
                <a16:creationId xmlns:a16="http://schemas.microsoft.com/office/drawing/2014/main" id="{35D47910-D46A-499E-B9E9-C3579DDA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463" y="1721802"/>
            <a:ext cx="5472608" cy="488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093E60D-E968-4502-8ADA-C130B89E3FBA}"/>
              </a:ext>
            </a:extLst>
          </p:cNvPr>
          <p:cNvSpPr/>
          <p:nvPr/>
        </p:nvSpPr>
        <p:spPr>
          <a:xfrm>
            <a:off x="4762615" y="5370106"/>
            <a:ext cx="1022183" cy="6231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CA6C-733F-4F3D-B135-8C111616BC2C}"/>
              </a:ext>
            </a:extLst>
          </p:cNvPr>
          <p:cNvSpPr txBox="1"/>
          <p:nvPr/>
        </p:nvSpPr>
        <p:spPr>
          <a:xfrm>
            <a:off x="276929" y="2230566"/>
            <a:ext cx="3111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이클립스의 메뉴바에서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/>
              <a:t>Windows -&gt; Preferences</a:t>
            </a:r>
            <a:r>
              <a:rPr lang="ko-KR" altLang="en-US" sz="1100" dirty="0"/>
              <a:t> 메뉴 선택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General -&gt; Workspace </a:t>
            </a:r>
            <a:r>
              <a:rPr lang="ko-KR" altLang="en-US" sz="1100" dirty="0"/>
              <a:t>메뉴 선택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‘Text file encoding’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‘Default(MS949)’ </a:t>
            </a:r>
            <a:r>
              <a:rPr lang="ko-KR" altLang="en-US" sz="1100" dirty="0"/>
              <a:t>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364-1DBF-40D5-922C-21B8DB865BF5}"/>
              </a:ext>
            </a:extLst>
          </p:cNvPr>
          <p:cNvSpPr txBox="1"/>
          <p:nvPr/>
        </p:nvSpPr>
        <p:spPr>
          <a:xfrm>
            <a:off x="327464" y="5900794"/>
            <a:ext cx="294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</a:rPr>
              <a:t>홈페이지에 제공하는 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>
                <a:solidFill>
                  <a:srgbClr val="C00000"/>
                </a:solidFill>
              </a:rPr>
              <a:t>이클립스 </a:t>
            </a:r>
            <a:r>
              <a:rPr lang="en-US" altLang="ko-KR" sz="1200" dirty="0">
                <a:solidFill>
                  <a:srgbClr val="C00000"/>
                </a:solidFill>
              </a:rPr>
              <a:t>2022-06 </a:t>
            </a:r>
            <a:r>
              <a:rPr lang="ko-KR" altLang="en-US" sz="1200" dirty="0">
                <a:solidFill>
                  <a:srgbClr val="C00000"/>
                </a:solidFill>
              </a:rPr>
              <a:t>버전에서 한글 깨짐 해결</a:t>
            </a:r>
            <a:r>
              <a:rPr lang="en-US" altLang="ko-KR" sz="1200" dirty="0">
                <a:solidFill>
                  <a:srgbClr val="C00000"/>
                </a:solidFill>
              </a:rPr>
              <a:t>.pdf’ </a:t>
            </a:r>
            <a:r>
              <a:rPr lang="ko-KR" altLang="en-US" sz="1200" dirty="0">
                <a:solidFill>
                  <a:srgbClr val="C00000"/>
                </a:solidFill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80735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 </a:t>
            </a:r>
            <a:r>
              <a:rPr lang="ko-KR" altLang="en-US" dirty="0"/>
              <a:t>구성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3449104" y="6304735"/>
            <a:ext cx="248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Java SE</a:t>
            </a:r>
            <a:r>
              <a:rPr lang="ko-KR" altLang="en-US" sz="1400" dirty="0"/>
              <a:t>의 구성</a:t>
            </a:r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오라클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" y="1412776"/>
            <a:ext cx="7926312" cy="47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 후 디렉터리 구조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11B8F-F42D-4BCF-95AB-DB1F35D315CA}"/>
              </a:ext>
            </a:extLst>
          </p:cNvPr>
          <p:cNvSpPr txBox="1"/>
          <p:nvPr/>
        </p:nvSpPr>
        <p:spPr>
          <a:xfrm>
            <a:off x="2987824" y="5877272"/>
            <a:ext cx="375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Microsoft OpenJDK</a:t>
            </a:r>
            <a:r>
              <a:rPr lang="ko-KR" altLang="en-US" dirty="0"/>
              <a:t>를 설치한 경우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95C708-5BDF-43B3-AAE0-56BEF48D4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57445"/>
            <a:ext cx="7158887" cy="37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</a:t>
            </a:r>
            <a:r>
              <a:rPr lang="ko-KR" altLang="en-US" dirty="0" err="1"/>
              <a:t>배포판</a:t>
            </a:r>
            <a:r>
              <a:rPr lang="ko-KR" altLang="en-US" dirty="0"/>
              <a:t>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오라클은</a:t>
            </a:r>
            <a:r>
              <a:rPr lang="ko-KR" altLang="en-US" dirty="0"/>
              <a:t> 개발 환경에 따라 다양한 자바 </a:t>
            </a:r>
            <a:r>
              <a:rPr lang="ko-KR" altLang="en-US" dirty="0" err="1"/>
              <a:t>배포판</a:t>
            </a:r>
            <a:r>
              <a:rPr lang="ko-KR" altLang="en-US" dirty="0"/>
              <a:t> 제공</a:t>
            </a:r>
            <a:endParaRPr lang="en-US" altLang="ko-KR" dirty="0"/>
          </a:p>
          <a:p>
            <a:r>
              <a:rPr lang="en-US" altLang="ko-KR" dirty="0"/>
              <a:t>Java SE</a:t>
            </a:r>
          </a:p>
          <a:p>
            <a:pPr lvl="1"/>
            <a:r>
              <a:rPr lang="ko-KR" altLang="en-US" dirty="0"/>
              <a:t>자바 표준 </a:t>
            </a:r>
            <a:r>
              <a:rPr lang="ko-KR" altLang="en-US" dirty="0" err="1"/>
              <a:t>배포판</a:t>
            </a:r>
            <a:r>
              <a:rPr lang="en-US" altLang="ko-KR" dirty="0"/>
              <a:t>(Standard Edition)</a:t>
            </a:r>
          </a:p>
          <a:p>
            <a:pPr lvl="1"/>
            <a:r>
              <a:rPr lang="ko-KR" altLang="en-US" dirty="0" err="1"/>
              <a:t>데스크탑과</a:t>
            </a:r>
            <a:r>
              <a:rPr lang="ko-KR" altLang="en-US" dirty="0"/>
              <a:t> 서버 응용 개발 플랫폼</a:t>
            </a:r>
            <a:endParaRPr lang="en-US" altLang="ko-KR" dirty="0"/>
          </a:p>
          <a:p>
            <a:r>
              <a:rPr lang="en-US" altLang="ko-KR" dirty="0"/>
              <a:t>Java ME</a:t>
            </a:r>
          </a:p>
          <a:p>
            <a:pPr lvl="1"/>
            <a:r>
              <a:rPr lang="ko-KR" altLang="en-US" dirty="0"/>
              <a:t>자바 마이크로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휴대 전화나 </a:t>
            </a:r>
            <a:r>
              <a:rPr lang="en-US" altLang="ko-KR" dirty="0"/>
              <a:t>PDA, </a:t>
            </a:r>
            <a:r>
              <a:rPr lang="ko-KR" altLang="en-US" dirty="0" err="1"/>
              <a:t>셋톱박스</a:t>
            </a:r>
            <a:r>
              <a:rPr lang="ko-KR" altLang="en-US" dirty="0"/>
              <a:t> 등 제한된 리소스를 갖는 하드웨어에서 응용 개발을 위한 플랫폼</a:t>
            </a:r>
            <a:endParaRPr lang="en-US" altLang="ko-KR" dirty="0"/>
          </a:p>
          <a:p>
            <a:pPr lvl="2"/>
            <a:r>
              <a:rPr lang="ko-KR" altLang="en-US" dirty="0"/>
              <a:t>가장 작은 메모리 </a:t>
            </a:r>
            <a:r>
              <a:rPr lang="ko-KR" altLang="en-US" dirty="0" err="1"/>
              <a:t>풋프린트</a:t>
            </a:r>
            <a:endParaRPr lang="en-US" altLang="ko-KR" dirty="0"/>
          </a:p>
          <a:p>
            <a:pPr lvl="1"/>
            <a:r>
              <a:rPr lang="en-US" altLang="ko-KR" dirty="0"/>
              <a:t>Java SE</a:t>
            </a:r>
            <a:r>
              <a:rPr lang="ko-KR" altLang="en-US" dirty="0"/>
              <a:t>의 </a:t>
            </a:r>
            <a:r>
              <a:rPr lang="ko-KR" altLang="en-US" dirty="0" err="1"/>
              <a:t>서브셋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임베디드</a:t>
            </a:r>
            <a:r>
              <a:rPr lang="ko-KR" altLang="en-US" dirty="0"/>
              <a:t> 및 가전 제품을 위한 </a:t>
            </a:r>
            <a:r>
              <a:rPr lang="en-US" altLang="ko-KR" dirty="0"/>
              <a:t>API </a:t>
            </a:r>
            <a:r>
              <a:rPr lang="ko-KR" altLang="en-US" dirty="0"/>
              <a:t>정의</a:t>
            </a:r>
            <a:endParaRPr lang="en-US" altLang="ko-KR" dirty="0"/>
          </a:p>
          <a:p>
            <a:r>
              <a:rPr lang="en-US" altLang="ko-KR" dirty="0"/>
              <a:t>Java EE</a:t>
            </a:r>
          </a:p>
          <a:p>
            <a:pPr lvl="1"/>
            <a:r>
              <a:rPr lang="ko-KR" altLang="en-US" dirty="0"/>
              <a:t>자바 기업용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자바를 이용한 다중 사용자</a:t>
            </a:r>
            <a:r>
              <a:rPr lang="en-US" altLang="ko-KR" dirty="0"/>
              <a:t>, </a:t>
            </a:r>
            <a:r>
              <a:rPr lang="ko-KR" altLang="en-US" dirty="0"/>
              <a:t>기업용 응용 개발을 위한 플랫폼</a:t>
            </a:r>
            <a:endParaRPr lang="en-US" altLang="ko-KR" dirty="0"/>
          </a:p>
          <a:p>
            <a:pPr lvl="1"/>
            <a:r>
              <a:rPr lang="en-US" altLang="ko-KR" dirty="0"/>
              <a:t>Java SE + </a:t>
            </a:r>
            <a:r>
              <a:rPr lang="ko-KR" altLang="en-US" dirty="0"/>
              <a:t>인터넷 기반의 서버사이드 컴퓨팅 관련 </a:t>
            </a:r>
            <a:r>
              <a:rPr lang="en-US" altLang="ko-KR" dirty="0"/>
              <a:t>API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나는 누구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/>
              <a:t>위키</a:t>
            </a:r>
            <a:r>
              <a:rPr lang="ko-KR" altLang="en-US" dirty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</a:t>
            </a:r>
            <a:r>
              <a:rPr lang="en-US" altLang="ko-KR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API(Application Programming Interface)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에 포함된 클래스 라이브러리</a:t>
            </a:r>
            <a:endParaRPr lang="en-US" altLang="ko-KR" dirty="0"/>
          </a:p>
          <a:p>
            <a:pPr lvl="2"/>
            <a:r>
              <a:rPr lang="ko-KR" altLang="en-US" dirty="0"/>
              <a:t>주요한 기능들을 미리 구현한 클래스 라이브러리의 집합</a:t>
            </a:r>
            <a:endParaRPr lang="en-US" altLang="ko-KR" dirty="0"/>
          </a:p>
          <a:p>
            <a:pPr lvl="1"/>
            <a:r>
              <a:rPr lang="ko-KR" altLang="en-US" dirty="0"/>
              <a:t>개발자는 </a:t>
            </a:r>
            <a:r>
              <a:rPr lang="en-US" altLang="ko-KR" dirty="0"/>
              <a:t>API</a:t>
            </a:r>
            <a:r>
              <a:rPr lang="ko-KR" altLang="en-US" dirty="0"/>
              <a:t>를 이용하여 쉽고 빠르게 자바 프로그램 개발</a:t>
            </a:r>
            <a:endParaRPr lang="en-US" altLang="ko-KR" dirty="0"/>
          </a:p>
          <a:p>
            <a:pPr lvl="2"/>
            <a:r>
              <a:rPr lang="en-US" altLang="ko-KR" dirty="0"/>
              <a:t>API</a:t>
            </a:r>
            <a:r>
              <a:rPr lang="ko-KR" altLang="en-US" dirty="0"/>
              <a:t>에서 정의한 규격에 따라 클래스 사용</a:t>
            </a:r>
            <a:endParaRPr lang="en-US" altLang="ko-KR" dirty="0"/>
          </a:p>
          <a:p>
            <a:r>
              <a:rPr lang="ko-KR" altLang="en-US" dirty="0"/>
              <a:t>자바 패키지</a:t>
            </a:r>
            <a:r>
              <a:rPr lang="en-US" altLang="ko-KR" dirty="0"/>
              <a:t>(package)</a:t>
            </a:r>
          </a:p>
          <a:p>
            <a:pPr lvl="1"/>
            <a:r>
              <a:rPr lang="ko-KR" altLang="en-US" dirty="0"/>
              <a:t>서로 관련된 클래스들을 분류하여 묶어 놓은 것</a:t>
            </a:r>
            <a:endParaRPr lang="en-US" altLang="ko-KR" dirty="0"/>
          </a:p>
          <a:p>
            <a:pPr lvl="1"/>
            <a:r>
              <a:rPr lang="ko-KR" altLang="en-US" dirty="0"/>
              <a:t>계층구조로 되어 있음</a:t>
            </a:r>
            <a:endParaRPr lang="en-US" altLang="ko-KR" dirty="0"/>
          </a:p>
          <a:p>
            <a:pPr lvl="2"/>
            <a:r>
              <a:rPr lang="ko-KR" altLang="en-US" dirty="0"/>
              <a:t>클래스의 이름에 패키지 이름도 포함</a:t>
            </a:r>
            <a:endParaRPr lang="en-US" altLang="ko-KR" dirty="0"/>
          </a:p>
          <a:p>
            <a:pPr lvl="2"/>
            <a:r>
              <a:rPr lang="ko-KR" altLang="en-US" dirty="0"/>
              <a:t>다른 패키지에 동일한 이름의 클래스 존재 가능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API(</a:t>
            </a:r>
            <a:r>
              <a:rPr lang="ko-KR" altLang="en-US" dirty="0"/>
              <a:t>클래스 라이브러리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JDK</a:t>
            </a:r>
            <a:r>
              <a:rPr lang="ko-KR" altLang="en-US" dirty="0"/>
              <a:t>에 패키지 형태로 제공됨</a:t>
            </a:r>
            <a:endParaRPr lang="en-US" altLang="ko-KR" dirty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/>
              <a:t>개발자 자신의 패키지 생성 가능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9</a:t>
            </a:r>
            <a:r>
              <a:rPr lang="ko-KR" altLang="en-US" dirty="0"/>
              <a:t>부터 시작된 모듈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모듈화</a:t>
            </a:r>
            <a:r>
              <a:rPr lang="en-US" altLang="ko-KR" dirty="0"/>
              <a:t>(modularity)</a:t>
            </a:r>
          </a:p>
          <a:p>
            <a:pPr lvl="1"/>
            <a:r>
              <a:rPr lang="en-US" altLang="ko-KR" dirty="0"/>
              <a:t>Java 9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정의된 새로운 기능</a:t>
            </a:r>
            <a:r>
              <a:rPr lang="en-US" altLang="ko-KR" dirty="0"/>
              <a:t>, 2017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 출시</a:t>
            </a:r>
            <a:endParaRPr lang="en-US" altLang="ko-KR" dirty="0"/>
          </a:p>
          <a:p>
            <a:pPr lvl="1"/>
            <a:r>
              <a:rPr lang="ko-KR" altLang="en-US" dirty="0"/>
              <a:t>모듈</a:t>
            </a:r>
            <a:endParaRPr lang="en-US" altLang="ko-KR" dirty="0"/>
          </a:p>
          <a:p>
            <a:pPr lvl="2"/>
            <a:r>
              <a:rPr lang="ko-KR" altLang="en-US" dirty="0"/>
              <a:t>자바 패키지들과 이미지</a:t>
            </a:r>
            <a:r>
              <a:rPr lang="en-US" altLang="ko-KR" dirty="0"/>
              <a:t>, </a:t>
            </a:r>
            <a:r>
              <a:rPr lang="en-US" altLang="ko-KR" sz="2000" dirty="0"/>
              <a:t>XML </a:t>
            </a:r>
            <a:r>
              <a:rPr lang="ko-KR" altLang="en-US" dirty="0"/>
              <a:t>파일 등의 자원들을 묶은 단위</a:t>
            </a:r>
            <a:endParaRPr lang="en-US" altLang="ko-KR" dirty="0"/>
          </a:p>
          <a:p>
            <a:pPr lvl="1"/>
            <a:r>
              <a:rPr lang="ko-KR" altLang="en-US" dirty="0"/>
              <a:t>모듈 프로그래밍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응용프로그램을 마치 직소 퍼즐</a:t>
            </a:r>
            <a:r>
              <a:rPr lang="en-US" altLang="ko-KR" sz="2000" dirty="0"/>
              <a:t>(jigsaw)</a:t>
            </a:r>
            <a:r>
              <a:rPr lang="ko-KR" altLang="en-US" dirty="0"/>
              <a:t>을 연결하듯이 필요한 모듈을 연결하는 방식으로 작성</a:t>
            </a:r>
            <a:endParaRPr lang="en-US" altLang="ko-KR" dirty="0"/>
          </a:p>
          <a:p>
            <a:r>
              <a:rPr lang="ko-KR" altLang="en-US" dirty="0"/>
              <a:t>자바 플랫폼의 모듈화</a:t>
            </a:r>
            <a:endParaRPr lang="en-US" altLang="ko-KR" dirty="0"/>
          </a:p>
          <a:p>
            <a:pPr lvl="1"/>
            <a:r>
              <a:rPr lang="ko-KR" altLang="en-US" dirty="0"/>
              <a:t>실행 시간에 사용되는 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클래스들을 모듈들로 분할</a:t>
            </a:r>
            <a:endParaRPr lang="en-US" altLang="ko-KR" dirty="0"/>
          </a:p>
          <a:p>
            <a:pPr lvl="1"/>
            <a:r>
              <a:rPr lang="ko-KR" altLang="en-US" dirty="0"/>
              <a:t>모듈화의 목적</a:t>
            </a:r>
            <a:endParaRPr lang="en-US" altLang="ko-KR" dirty="0"/>
          </a:p>
          <a:p>
            <a:pPr lvl="2"/>
            <a:r>
              <a:rPr lang="ko-KR" altLang="en-US" dirty="0"/>
              <a:t>세밀한 모듈화</a:t>
            </a:r>
            <a:r>
              <a:rPr lang="en-US" altLang="ko-KR" dirty="0"/>
              <a:t>, </a:t>
            </a:r>
            <a:r>
              <a:rPr lang="ko-KR" altLang="en-US" dirty="0"/>
              <a:t>자바 응용프로그램이 실행되는데 </a:t>
            </a:r>
            <a:r>
              <a:rPr lang="ko-KR" altLang="en-US" dirty="0" err="1"/>
              <a:t>필요없는</a:t>
            </a:r>
            <a:r>
              <a:rPr lang="ko-KR" altLang="en-US" dirty="0"/>
              <a:t> 모듈 배제</a:t>
            </a:r>
            <a:endParaRPr lang="en-US" altLang="ko-KR" dirty="0"/>
          </a:p>
          <a:p>
            <a:pPr lvl="2"/>
            <a:r>
              <a:rPr lang="ko-KR" altLang="en-US" dirty="0"/>
              <a:t>작은 크기의 실행 환경 구성</a:t>
            </a:r>
            <a:endParaRPr lang="en-US" altLang="ko-KR" dirty="0"/>
          </a:p>
          <a:p>
            <a:pPr lvl="2"/>
            <a:r>
              <a:rPr lang="ko-KR" altLang="en-US" dirty="0"/>
              <a:t>하드웨어가 열악한 소형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장치 지원</a:t>
            </a:r>
            <a:endParaRPr lang="en-US" altLang="ko-KR" dirty="0"/>
          </a:p>
          <a:p>
            <a:r>
              <a:rPr lang="ko-KR" altLang="en-US" dirty="0"/>
              <a:t>모듈 방식이 아닌</a:t>
            </a:r>
            <a:r>
              <a:rPr lang="en-US" altLang="ko-KR" dirty="0"/>
              <a:t>, </a:t>
            </a:r>
            <a:r>
              <a:rPr lang="ko-KR" altLang="en-US" dirty="0"/>
              <a:t>기존 방식으로 자바 프로그래밍 해도 무관</a:t>
            </a:r>
            <a:endParaRPr lang="en-US" altLang="ko-KR" dirty="0"/>
          </a:p>
          <a:p>
            <a:pPr lvl="1"/>
            <a:r>
              <a:rPr lang="ko-KR" altLang="en-US" dirty="0"/>
              <a:t>자바 플랫폼이 모듈 방식으로 바뀌었지만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굳이 응용프로그램을 모듈 방식으로 작성할 필요 없음</a:t>
            </a:r>
            <a:endParaRPr lang="en-US" altLang="ko-KR" dirty="0"/>
          </a:p>
          <a:p>
            <a:pPr lvl="2"/>
            <a:r>
              <a:rPr lang="ko-KR" altLang="en-US" dirty="0"/>
              <a:t>모듈 설계자들도 이런 사실 강조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60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2B668F2-A554-4572-A5F0-DFFA98F40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3" y="2780928"/>
            <a:ext cx="7362263" cy="30158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자바에서 제공하는 전체 모듈 리스트</a:t>
            </a:r>
            <a:r>
              <a:rPr lang="en-US" altLang="ko-KR" dirty="0"/>
              <a:t>(Java 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43030" y="1318256"/>
            <a:ext cx="8153400" cy="5040560"/>
          </a:xfrm>
        </p:spPr>
        <p:txBody>
          <a:bodyPr/>
          <a:lstStyle/>
          <a:p>
            <a:r>
              <a:rPr lang="en-US" altLang="ko-KR" dirty="0"/>
              <a:t>Java 9</a:t>
            </a:r>
            <a:r>
              <a:rPr lang="ko-KR" altLang="en-US" dirty="0"/>
              <a:t>부터 플랫폼을 </a:t>
            </a:r>
            <a:r>
              <a:rPr lang="ko-KR" altLang="en-US" dirty="0" err="1"/>
              <a:t>모듈화함</a:t>
            </a:r>
            <a:endParaRPr lang="en-US" altLang="ko-KR" dirty="0"/>
          </a:p>
          <a:p>
            <a:pPr lvl="1"/>
            <a:r>
              <a:rPr lang="en-US" altLang="ko-KR" dirty="0"/>
              <a:t>Java SE</a:t>
            </a:r>
            <a:r>
              <a:rPr lang="ko-KR" altLang="en-US" dirty="0"/>
              <a:t>의 모든 클래스들을 모듈들로 재구성</a:t>
            </a:r>
            <a:endParaRPr lang="en-US" altLang="ko-KR" dirty="0"/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가 설치된 디렉터리 밑의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495717" y="5949280"/>
            <a:ext cx="4824536" cy="216024"/>
          </a:xfrm>
          <a:prstGeom prst="wedgeRoundRectCallout">
            <a:avLst>
              <a:gd name="adj1" fmla="val -56720"/>
              <a:gd name="adj2" fmla="val -53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자바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의 클래스 패키지를 </a:t>
            </a:r>
            <a:r>
              <a:rPr lang="ko-KR" altLang="en-US" sz="1000" dirty="0" err="1">
                <a:solidFill>
                  <a:schemeClr val="tx1"/>
                </a:solidFill>
              </a:rPr>
              <a:t>수십개의</a:t>
            </a:r>
            <a:r>
              <a:rPr lang="ko-KR" altLang="en-US" sz="1000" dirty="0">
                <a:solidFill>
                  <a:schemeClr val="tx1"/>
                </a:solidFill>
              </a:rPr>
              <a:t> 모듈 파일에 분산</a:t>
            </a:r>
          </a:p>
        </p:txBody>
      </p:sp>
      <p:sp>
        <p:nvSpPr>
          <p:cNvPr id="7" name="타원 6"/>
          <p:cNvSpPr/>
          <p:nvPr/>
        </p:nvSpPr>
        <p:spPr>
          <a:xfrm>
            <a:off x="496941" y="5548764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7812360" y="4160336"/>
            <a:ext cx="317708" cy="1212880"/>
          </a:xfrm>
          <a:prstGeom prst="rightBrace">
            <a:avLst>
              <a:gd name="adj1" fmla="val 257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290578" y="4514748"/>
            <a:ext cx="666615" cy="504056"/>
          </a:xfrm>
          <a:prstGeom prst="wedgeRoundRectCallout">
            <a:avLst>
              <a:gd name="adj1" fmla="val -75043"/>
              <a:gd name="adj2" fmla="val -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파일들</a:t>
            </a:r>
          </a:p>
        </p:txBody>
      </p:sp>
    </p:spTree>
    <p:extLst>
      <p:ext uri="{BB962C8B-B14F-4D97-AF65-F5344CB8AC3E}">
        <p14:creationId xmlns:p14="http://schemas.microsoft.com/office/powerpoint/2010/main" val="342613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8654ED-3CB3-4376-9F2E-467ECBF23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56792"/>
            <a:ext cx="6544313" cy="45899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온라인 </a:t>
            </a:r>
            <a:r>
              <a:rPr lang="en-US" altLang="ko-KR" dirty="0"/>
              <a:t>API </a:t>
            </a:r>
            <a:r>
              <a:rPr lang="ko-KR" altLang="en-US" dirty="0"/>
              <a:t>문서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05770" y="2951813"/>
            <a:ext cx="1204474" cy="442674"/>
          </a:xfrm>
          <a:prstGeom prst="wedgeRoundRectCallout">
            <a:avLst>
              <a:gd name="adj1" fmla="val 75223"/>
              <a:gd name="adj2" fmla="val 22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err="1"/>
              <a:t>java,.base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모듈의</a:t>
            </a:r>
            <a:endParaRPr lang="en-US" altLang="ko-KR" sz="1000" dirty="0"/>
          </a:p>
          <a:p>
            <a:pPr fontAlgn="base" latinLnBrk="0"/>
            <a:r>
              <a:rPr lang="en-US" altLang="ko-KR" sz="1000" dirty="0" err="1"/>
              <a:t>java.lang</a:t>
            </a:r>
            <a:r>
              <a:rPr lang="en-US" altLang="ko-KR" sz="1000" dirty="0"/>
              <a:t> </a:t>
            </a:r>
            <a:r>
              <a:rPr lang="ko-KR" altLang="en-US" sz="1000" dirty="0"/>
              <a:t>패키지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통합 개발 환경</a:t>
            </a:r>
            <a:r>
              <a:rPr lang="en-US" altLang="ko-KR" dirty="0"/>
              <a:t>–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통합 개발 환경</a:t>
            </a:r>
            <a:endParaRPr lang="en-US" altLang="ko-KR" dirty="0"/>
          </a:p>
          <a:p>
            <a:pPr lvl="1"/>
            <a:r>
              <a:rPr lang="ko-KR" altLang="en-US" dirty="0"/>
              <a:t>편집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디버깅을 한번에 할 수 있는 통합된 개발 환경</a:t>
            </a:r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</a:p>
          <a:p>
            <a:pPr lvl="1"/>
            <a:r>
              <a:rPr lang="ko-KR" altLang="en-US" dirty="0"/>
              <a:t>자바 응용 프로그램 개발을 위한 통합 개발 환경</a:t>
            </a:r>
            <a:endParaRPr lang="en-US" altLang="ko-KR" dirty="0"/>
          </a:p>
          <a:p>
            <a:pPr lvl="1"/>
            <a:r>
              <a:rPr lang="en-US" altLang="ko-KR" dirty="0"/>
              <a:t>IBM</a:t>
            </a:r>
            <a:r>
              <a:rPr lang="ko-KR" altLang="en-US" dirty="0"/>
              <a:t>에 의해 개발된 오픈 소스 프로젝트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https://www.eclipse.org/downloads/</a:t>
            </a:r>
            <a:r>
              <a:rPr lang="en-US" altLang="ko-KR" dirty="0"/>
              <a:t> </a:t>
            </a:r>
            <a:r>
              <a:rPr lang="ko-KR" altLang="en-US" dirty="0"/>
              <a:t>에서 다운로드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Tip: </a:t>
            </a:r>
            <a:r>
              <a:rPr lang="en-US" altLang="ko-KR" dirty="0" err="1"/>
              <a:t>javadoc</a:t>
            </a:r>
            <a:r>
              <a:rPr lang="ko-KR" altLang="en-US" dirty="0"/>
              <a:t>를 이용한 </a:t>
            </a:r>
            <a:br>
              <a:rPr lang="en-US" altLang="ko-KR" dirty="0"/>
            </a:b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268760"/>
            <a:ext cx="4824536" cy="5455508"/>
          </a:xfrm>
        </p:spPr>
        <p:txBody>
          <a:bodyPr>
            <a:normAutofit/>
          </a:bodyPr>
          <a:lstStyle/>
          <a:p>
            <a:r>
              <a:rPr lang="en-US" altLang="ko-KR" dirty="0"/>
              <a:t>javadoc.exe</a:t>
            </a:r>
          </a:p>
          <a:p>
            <a:pPr lvl="1"/>
            <a:r>
              <a:rPr lang="ko-KR" altLang="en-US" dirty="0"/>
              <a:t>자바 소스 파일로부터 </a:t>
            </a: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  <a:endParaRPr lang="en-US" altLang="ko-KR" dirty="0"/>
          </a:p>
          <a:p>
            <a:pPr lvl="1"/>
            <a:r>
              <a:rPr lang="ko-KR" altLang="en-US" dirty="0"/>
              <a:t>소스의 선언문과 </a:t>
            </a:r>
            <a:r>
              <a:rPr lang="en-US" altLang="ko-KR" dirty="0"/>
              <a:t>/** </a:t>
            </a:r>
            <a:r>
              <a:rPr lang="ko-KR" altLang="en-US" dirty="0"/>
              <a:t>와 </a:t>
            </a:r>
            <a:r>
              <a:rPr lang="en-US" altLang="ko-KR" dirty="0"/>
              <a:t>*/ </a:t>
            </a:r>
            <a:r>
              <a:rPr lang="ko-KR" altLang="en-US" dirty="0"/>
              <a:t>사이에 주어진 정보를 바탕으로 </a:t>
            </a:r>
            <a:r>
              <a:rPr lang="en-US" altLang="ko-KR" dirty="0"/>
              <a:t>HTML</a:t>
            </a:r>
            <a:r>
              <a:rPr lang="ko-KR" altLang="en-US" dirty="0"/>
              <a:t>로 된 </a:t>
            </a: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인터페이스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필드 등을 기술</a:t>
            </a:r>
            <a:endParaRPr lang="en-US" altLang="ko-KR" dirty="0"/>
          </a:p>
          <a:p>
            <a:r>
              <a:rPr lang="ko-KR" altLang="en-US" dirty="0"/>
              <a:t>실행 방법 사례</a:t>
            </a:r>
            <a:endParaRPr lang="en-US" altLang="ko-KR" dirty="0"/>
          </a:p>
          <a:p>
            <a:pPr lvl="1"/>
            <a:r>
              <a:rPr lang="en-US" altLang="ko-KR" dirty="0" err="1"/>
              <a:t>javadoc</a:t>
            </a:r>
            <a:r>
              <a:rPr lang="en-US" altLang="ko-KR" dirty="0"/>
              <a:t> HelloDoc.java</a:t>
            </a:r>
          </a:p>
          <a:p>
            <a:pPr lvl="1"/>
            <a:r>
              <a:rPr lang="en-US" altLang="ko-KR" dirty="0"/>
              <a:t>HelloDoc.html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en-US" altLang="ko-KR" dirty="0" err="1"/>
              <a:t>HelloDoc</a:t>
            </a:r>
            <a:r>
              <a:rPr lang="en-US" altLang="ko-KR" dirty="0"/>
              <a:t> </a:t>
            </a:r>
            <a:r>
              <a:rPr lang="ko-KR" altLang="en-US" dirty="0"/>
              <a:t>클래스를 설명하는 </a:t>
            </a:r>
            <a:r>
              <a:rPr lang="en-US" altLang="ko-KR" dirty="0"/>
              <a:t>API </a:t>
            </a:r>
            <a:r>
              <a:rPr lang="ko-KR" altLang="en-US" dirty="0"/>
              <a:t>도큐먼트</a:t>
            </a:r>
            <a:endParaRPr lang="en-US" altLang="ko-KR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32656"/>
            <a:ext cx="3672408" cy="6370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</a:t>
            </a:r>
            <a:r>
              <a:rPr lang="en-US" altLang="ko-KR" sz="1200" b="1" dirty="0" err="1">
                <a:latin typeface="+mj-lt"/>
              </a:rPr>
              <a:t>javadoc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ko-KR" altLang="en-US" sz="1200" b="1" dirty="0">
                <a:latin typeface="+mj-lt"/>
              </a:rPr>
              <a:t>사용 예제를 위한 클래스</a:t>
            </a:r>
          </a:p>
          <a:p>
            <a:pPr defTabSz="180000"/>
            <a:r>
              <a:rPr lang="ko-KR" altLang="en-US" sz="1200" b="1" dirty="0">
                <a:latin typeface="+mj-lt"/>
              </a:rPr>
              <a:t> *</a:t>
            </a:r>
            <a:r>
              <a:rPr lang="en-US" altLang="ko-KR" sz="1200" b="1" dirty="0">
                <a:latin typeface="+mj-lt"/>
              </a:rPr>
              <a:t>/</a:t>
            </a:r>
          </a:p>
          <a:p>
            <a:pPr defTabSz="180000"/>
            <a:r>
              <a:rPr lang="en-US" altLang="ko-KR" sz="1200" dirty="0">
                <a:latin typeface="+mj-lt"/>
              </a:rPr>
              <a:t>public class </a:t>
            </a:r>
            <a:r>
              <a:rPr lang="en-US" altLang="ko-KR" sz="1200" dirty="0" err="1">
                <a:latin typeface="+mj-lt"/>
              </a:rPr>
              <a:t>HelloDoc</a:t>
            </a:r>
            <a:r>
              <a:rPr lang="en-US" altLang="ko-KR" sz="1200" dirty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>
                <a:latin typeface="+mj-lt"/>
              </a:rPr>
              <a:t> 	</a:t>
            </a:r>
            <a:r>
              <a:rPr lang="en-US" altLang="ko-KR" sz="1200" b="1" dirty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	</a:t>
            </a:r>
            <a:r>
              <a:rPr lang="ko-KR" altLang="en-US" sz="1200" b="1" dirty="0">
                <a:latin typeface="+mj-lt"/>
              </a:rPr>
              <a:t>두 정수의 합을 구하는 </a:t>
            </a:r>
            <a:r>
              <a:rPr lang="ko-KR" altLang="en-US" sz="1200" b="1" dirty="0" err="1">
                <a:latin typeface="+mj-lt"/>
              </a:rPr>
              <a:t>메소드</a:t>
            </a:r>
            <a:endParaRPr lang="ko-KR" altLang="en-US" sz="1200" b="1" dirty="0">
              <a:latin typeface="+mj-lt"/>
            </a:endParaRPr>
          </a:p>
          <a:p>
            <a:pPr defTabSz="180000"/>
            <a:r>
              <a:rPr lang="ko-KR" altLang="en-US" sz="1200" b="1" dirty="0">
                <a:latin typeface="+mj-lt"/>
              </a:rPr>
              <a:t>	 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	@</a:t>
            </a:r>
            <a:r>
              <a:rPr lang="en-US" altLang="ko-KR" sz="1200" b="1" dirty="0" err="1">
                <a:latin typeface="+mj-lt"/>
              </a:rPr>
              <a:t>param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en-US" altLang="ko-KR" sz="1200" b="1" dirty="0" err="1">
                <a:latin typeface="+mj-lt"/>
              </a:rPr>
              <a:t>i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ko-KR" altLang="en-US" sz="1200" b="1" dirty="0">
                <a:latin typeface="+mj-lt"/>
              </a:rPr>
              <a:t>합을 구할 </a:t>
            </a:r>
            <a:r>
              <a:rPr lang="ko-KR" altLang="en-US" sz="1200" b="1" dirty="0" err="1">
                <a:latin typeface="+mj-lt"/>
              </a:rPr>
              <a:t>첫번째</a:t>
            </a:r>
            <a:r>
              <a:rPr lang="ko-KR" altLang="en-US" sz="1200" b="1" dirty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	@</a:t>
            </a:r>
            <a:r>
              <a:rPr lang="en-US" altLang="ko-KR" sz="1200" b="1" dirty="0" err="1">
                <a:latin typeface="+mj-lt"/>
              </a:rPr>
              <a:t>param</a:t>
            </a:r>
            <a:r>
              <a:rPr lang="en-US" altLang="ko-KR" sz="1200" b="1" dirty="0">
                <a:latin typeface="+mj-lt"/>
              </a:rPr>
              <a:t> j </a:t>
            </a:r>
            <a:r>
              <a:rPr lang="ko-KR" altLang="en-US" sz="1200" b="1" dirty="0">
                <a:latin typeface="+mj-lt"/>
              </a:rPr>
              <a:t>합을 구할 </a:t>
            </a:r>
            <a:r>
              <a:rPr lang="ko-KR" altLang="en-US" sz="1200" b="1" dirty="0" err="1">
                <a:latin typeface="+mj-lt"/>
              </a:rPr>
              <a:t>두번째</a:t>
            </a:r>
            <a:r>
              <a:rPr lang="ko-KR" altLang="en-US" sz="1200" b="1" dirty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		@return </a:t>
            </a:r>
            <a:r>
              <a:rPr lang="ko-KR" altLang="en-US" sz="1200" b="1" dirty="0">
                <a:latin typeface="+mj-lt"/>
              </a:rPr>
              <a:t>두 정수의 합을 리턴</a:t>
            </a:r>
          </a:p>
          <a:p>
            <a:pPr defTabSz="180000"/>
            <a:r>
              <a:rPr lang="ko-KR" altLang="en-US" sz="1200" b="1" dirty="0">
                <a:latin typeface="+mj-lt"/>
              </a:rPr>
              <a:t>	 *</a:t>
            </a:r>
            <a:r>
              <a:rPr lang="en-US" altLang="ko-KR" sz="1200" b="1" dirty="0">
                <a:latin typeface="+mj-lt"/>
              </a:rPr>
              <a:t>/</a:t>
            </a:r>
          </a:p>
          <a:p>
            <a:pPr defTabSz="180000"/>
            <a:endParaRPr lang="en-US" altLang="ko-KR" sz="1200" dirty="0">
              <a:latin typeface="+mj-lt"/>
            </a:endParaRPr>
          </a:p>
          <a:p>
            <a:pPr defTabSz="180000"/>
            <a:r>
              <a:rPr lang="en-US" altLang="ko-KR" sz="1200" dirty="0">
                <a:latin typeface="+mj-lt"/>
              </a:rPr>
              <a:t>	public static 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sum(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, 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j)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return 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 + j;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endParaRPr lang="en-US" altLang="ko-KR" sz="1200" dirty="0">
              <a:latin typeface="+mj-lt"/>
            </a:endParaRPr>
          </a:p>
          <a:p>
            <a:pPr defTabSz="180000"/>
            <a:r>
              <a:rPr lang="en-US" altLang="ko-KR" sz="1200" dirty="0">
                <a:latin typeface="+mj-lt"/>
              </a:rPr>
              <a:t>	public static void main(String[] </a:t>
            </a:r>
            <a:r>
              <a:rPr lang="en-US" altLang="ko-KR" sz="1200" dirty="0" err="1">
                <a:latin typeface="+mj-lt"/>
              </a:rPr>
              <a:t>args</a:t>
            </a:r>
            <a:r>
              <a:rPr lang="en-US" altLang="ko-KR" sz="1200" dirty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j;</a:t>
            </a:r>
          </a:p>
          <a:p>
            <a:pPr defTabSz="180000"/>
            <a:r>
              <a:rPr lang="en-US" altLang="ko-KR" sz="1200" dirty="0">
                <a:latin typeface="+mj-lt"/>
              </a:rPr>
              <a:t>		char a;</a:t>
            </a:r>
          </a:p>
          <a:p>
            <a:pPr defTabSz="180000"/>
            <a:r>
              <a:rPr lang="en-US" altLang="ko-KR" sz="1200" dirty="0">
                <a:latin typeface="+mj-lt"/>
              </a:rPr>
              <a:t>		String b;</a:t>
            </a:r>
          </a:p>
          <a:p>
            <a:pPr defTabSz="180000"/>
            <a:r>
              <a:rPr lang="en-US" altLang="ko-KR" sz="1200" dirty="0">
                <a:latin typeface="+mj-lt"/>
              </a:rPr>
              <a:t>		final </a:t>
            </a:r>
            <a:r>
              <a:rPr lang="en-US" altLang="ko-KR" sz="1200" dirty="0" err="1">
                <a:latin typeface="+mj-lt"/>
              </a:rPr>
              <a:t>int</a:t>
            </a:r>
            <a:r>
              <a:rPr lang="en-US" altLang="ko-KR" sz="1200" dirty="0">
                <a:latin typeface="+mj-lt"/>
              </a:rPr>
              <a:t> TEN = 10;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 = 1;</a:t>
            </a:r>
          </a:p>
          <a:p>
            <a:pPr defTabSz="180000"/>
            <a:r>
              <a:rPr lang="en-US" altLang="ko-KR" sz="1200" dirty="0">
                <a:latin typeface="+mj-lt"/>
              </a:rPr>
              <a:t>		j = sum(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, TEN);</a:t>
            </a:r>
          </a:p>
          <a:p>
            <a:pPr defTabSz="180000"/>
            <a:r>
              <a:rPr lang="en-US" altLang="ko-KR" sz="1200" dirty="0">
                <a:latin typeface="+mj-lt"/>
              </a:rPr>
              <a:t>		a = '?';</a:t>
            </a:r>
          </a:p>
          <a:p>
            <a:pPr defTabSz="180000"/>
            <a:r>
              <a:rPr lang="en-US" altLang="ko-KR" sz="1200" dirty="0">
                <a:latin typeface="+mj-lt"/>
              </a:rPr>
              <a:t>		b = "Hello";	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java.lang.System.out.println</a:t>
            </a:r>
            <a:r>
              <a:rPr lang="en-US" altLang="ko-KR" sz="1200" dirty="0">
                <a:latin typeface="+mj-lt"/>
              </a:rPr>
              <a:t>(a);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(b);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(TEN);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(j);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081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36921"/>
            <a:ext cx="4141199" cy="4581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0" y="1436921"/>
            <a:ext cx="3869453" cy="321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javadoc</a:t>
            </a:r>
            <a:r>
              <a:rPr lang="ko-KR" altLang="en-US"/>
              <a:t>로 </a:t>
            </a:r>
            <a:r>
              <a:rPr lang="en-US" altLang="ko-KR"/>
              <a:t>HelloDoc </a:t>
            </a:r>
            <a:r>
              <a:rPr lang="ko-KR" altLang="en-US"/>
              <a:t>클래스의 </a:t>
            </a:r>
            <a:r>
              <a:rPr lang="en-US" altLang="ko-KR"/>
              <a:t>API </a:t>
            </a:r>
            <a:r>
              <a:rPr lang="ko-KR" altLang="en-US"/>
              <a:t>도큐먼트생성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67835" y="2348880"/>
            <a:ext cx="1224136" cy="442674"/>
          </a:xfrm>
          <a:prstGeom prst="wedgeRoundRectCallout">
            <a:avLst>
              <a:gd name="adj1" fmla="val -119462"/>
              <a:gd name="adj2" fmla="val -405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HelloDoc.html</a:t>
            </a:r>
          </a:p>
          <a:p>
            <a:r>
              <a:rPr lang="en-US" altLang="ko-KR" sz="1000" dirty="0"/>
              <a:t> </a:t>
            </a:r>
            <a:r>
              <a:rPr lang="ko-KR" altLang="en-US" sz="1000" dirty="0"/>
              <a:t>파일 생성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00192" y="292494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236296" y="580526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9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프로그램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public class Hello2030</a:t>
            </a:r>
          </a:p>
          <a:p>
            <a:pPr lvl="1"/>
            <a:r>
              <a:rPr lang="ko-KR" altLang="en-US" dirty="0"/>
              <a:t>클래스 선언문</a:t>
            </a:r>
            <a:endParaRPr lang="en-US" altLang="ko-KR" dirty="0"/>
          </a:p>
          <a:p>
            <a:pPr lvl="1"/>
            <a:r>
              <a:rPr lang="en-US" altLang="ko-KR" dirty="0"/>
              <a:t>Hello2030</a:t>
            </a:r>
            <a:r>
              <a:rPr lang="ko-KR" altLang="en-US" dirty="0"/>
              <a:t> 은 클래스 이름</a:t>
            </a:r>
            <a:endParaRPr lang="en-US" altLang="ko-KR" dirty="0"/>
          </a:p>
          <a:p>
            <a:pPr lvl="1"/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와 </a:t>
            </a:r>
            <a:r>
              <a:rPr lang="en-US" altLang="ko-KR" dirty="0"/>
              <a:t>} </a:t>
            </a:r>
            <a:r>
              <a:rPr lang="ko-KR" altLang="en-US" dirty="0"/>
              <a:t>사이에 정의</a:t>
            </a:r>
            <a:endParaRPr lang="en-US" altLang="ko-KR" dirty="0"/>
          </a:p>
          <a:p>
            <a:pPr lvl="1"/>
            <a:r>
              <a:rPr lang="ko-KR" altLang="en-US" dirty="0"/>
              <a:t>자바는 하나 이상의 클래스로 구성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자바 프로그램은 </a:t>
            </a:r>
            <a:r>
              <a:rPr lang="en-US" altLang="ko-KR" dirty="0"/>
              <a:t>main() </a:t>
            </a:r>
            <a:r>
              <a:rPr lang="ko-KR" altLang="en-US" dirty="0" err="1"/>
              <a:t>메소드에서</a:t>
            </a:r>
            <a:r>
              <a:rPr lang="ko-KR" altLang="en-US" dirty="0"/>
              <a:t> 실행 시작</a:t>
            </a:r>
            <a:endParaRPr lang="en-US" altLang="ko-KR" dirty="0"/>
          </a:p>
          <a:p>
            <a:pPr lvl="2"/>
            <a:r>
              <a:rPr lang="ko-KR" altLang="en-US" dirty="0"/>
              <a:t>실행을 시작하는 클래스에 </a:t>
            </a:r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en-US" altLang="ko-KR" dirty="0"/>
              <a:t> </a:t>
            </a:r>
            <a:r>
              <a:rPr lang="ko-KR" altLang="en-US" dirty="0"/>
              <a:t>반드시 하나 존재</a:t>
            </a:r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n = 2030;</a:t>
            </a:r>
          </a:p>
          <a:p>
            <a:pPr lvl="1"/>
            <a:r>
              <a:rPr lang="ko-KR" altLang="en-US" dirty="0"/>
              <a:t>지역 변수 선언</a:t>
            </a:r>
            <a:endParaRPr lang="en-US" altLang="ko-KR" dirty="0"/>
          </a:p>
          <a:p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헬로</a:t>
            </a:r>
            <a:r>
              <a:rPr lang="en-US" altLang="ko-KR" dirty="0"/>
              <a:t>"+n);</a:t>
            </a:r>
          </a:p>
          <a:p>
            <a:pPr lvl="1"/>
            <a:r>
              <a:rPr lang="ko-KR" altLang="en-US" dirty="0"/>
              <a:t>화면에 </a:t>
            </a:r>
            <a:r>
              <a:rPr lang="en-US" altLang="ko-KR" dirty="0"/>
              <a:t>"</a:t>
            </a:r>
            <a:r>
              <a:rPr lang="ko-KR" altLang="en-US" dirty="0" err="1"/>
              <a:t>헬로</a:t>
            </a:r>
            <a:r>
              <a:rPr lang="en-US" altLang="ko-KR" dirty="0"/>
              <a:t>2030“</a:t>
            </a:r>
            <a:r>
              <a:rPr lang="ko-KR" altLang="en-US" dirty="0"/>
              <a:t> 출력</a:t>
            </a:r>
            <a:endParaRPr lang="en-US" altLang="ko-KR" dirty="0"/>
          </a:p>
          <a:p>
            <a:pPr lvl="1"/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객체는 </a:t>
            </a:r>
            <a:r>
              <a:rPr lang="en-US" altLang="ko-KR" dirty="0"/>
              <a:t>JDK</a:t>
            </a:r>
            <a:r>
              <a:rPr lang="ko-KR" altLang="en-US" dirty="0"/>
              <a:t>에서 제공됨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소스 편집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/>
              <a:t>어떤 편집기를 사용해도 무관</a:t>
            </a:r>
            <a:endParaRPr lang="en-US" altLang="ko-KR" dirty="0"/>
          </a:p>
          <a:p>
            <a:pPr lvl="1"/>
            <a:r>
              <a:rPr lang="ko-KR" altLang="en-US" dirty="0"/>
              <a:t>메모장으로 작성한 샘플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작성 후 </a:t>
            </a:r>
            <a:r>
              <a:rPr lang="en-US" altLang="ko-KR" dirty="0"/>
              <a:t>Hello2030.java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ko-KR" altLang="en-US" dirty="0"/>
              <a:t>반드시 클래스와 동일한 이름으로 파일 저장</a:t>
            </a:r>
            <a:endParaRPr lang="en-US" altLang="ko-KR" dirty="0"/>
          </a:p>
          <a:p>
            <a:pPr lvl="2"/>
            <a:r>
              <a:rPr lang="en-US" altLang="ko-KR" dirty="0"/>
              <a:t>C:\Temp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ko-KR" altLang="en-US" dirty="0" err="1"/>
              <a:t>확장자</a:t>
            </a:r>
            <a:r>
              <a:rPr lang="ko-KR" altLang="en-US" dirty="0"/>
              <a:t> </a:t>
            </a:r>
            <a:r>
              <a:rPr lang="en-US" altLang="ko-KR" dirty="0"/>
              <a:t>.java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소스 컴파일 및 실행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00126" y="4746252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.class </a:t>
              </a:r>
              <a:r>
                <a:rPr lang="ko-KR" altLang="en-US" sz="1000" dirty="0" err="1"/>
                <a:t>확장자를</a:t>
              </a:r>
              <a:r>
                <a:rPr lang="ko-KR" altLang="en-US" sz="1000" dirty="0"/>
                <a:t> 붙이지 않는다</a:t>
              </a:r>
              <a:r>
                <a:rPr lang="en-US" altLang="ko-KR" sz="1000" dirty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실행 결과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Hello2030.class </a:t>
              </a:r>
              <a:r>
                <a:rPr lang="ko-KR" altLang="en-US" sz="1000" dirty="0"/>
                <a:t>실행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961652" y="1514619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클래스 파일 생성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C:\Temp </a:t>
              </a:r>
              <a:r>
                <a:rPr lang="ko-KR" altLang="en-US" sz="1000" dirty="0"/>
                <a:t>디렉터리로 이동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4675" y="1763032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Hello2030.java</a:t>
            </a:r>
            <a:r>
              <a:rPr lang="ko-KR" altLang="en-US" sz="1000" dirty="0"/>
              <a:t>는 </a:t>
            </a:r>
            <a:r>
              <a:rPr lang="en-US" altLang="ko-KR" sz="1000" dirty="0"/>
              <a:t>C:\Temp</a:t>
            </a:r>
            <a:r>
              <a:rPr lang="ko-KR" altLang="en-US" sz="1000" dirty="0"/>
              <a:t>에 저장되어 있음</a:t>
            </a:r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40984"/>
            <a:ext cx="5702464" cy="27481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이클립스 시작 화면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작업 공간 폴더 지정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27CA4-5A9B-401A-B103-8BE5E379D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78491"/>
            <a:ext cx="3201257" cy="21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이클립스의</a:t>
            </a:r>
            <a:r>
              <a:rPr lang="ko-KR" altLang="en-US" dirty="0"/>
              <a:t> 사용자 인터페이스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282418-691C-4841-A927-D85F25A45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6754762" cy="36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6E747C-4B6B-4CA6-BA55-6DD476C1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5386610" cy="3971595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19165" y="2292490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Project</a:t>
            </a:r>
          </a:p>
          <a:p>
            <a:r>
              <a:rPr lang="ko-KR" altLang="en-US" sz="1000" dirty="0"/>
              <a:t>메뉴 선택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239220"/>
            <a:ext cx="4595446" cy="34301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2080" y="450912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Java Project </a:t>
            </a:r>
            <a:r>
              <a:rPr lang="ko-KR" altLang="en-US" sz="10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4B42A8-1C25-4BCD-883D-08121193BB0D}"/>
              </a:ext>
            </a:extLst>
          </p:cNvPr>
          <p:cNvGrpSpPr/>
          <p:nvPr/>
        </p:nvGrpSpPr>
        <p:grpSpPr>
          <a:xfrm>
            <a:off x="1261074" y="332656"/>
            <a:ext cx="7501926" cy="6167711"/>
            <a:chOff x="1261074" y="332656"/>
            <a:chExt cx="7501926" cy="616771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E46BB4C-B7CC-4C42-A706-06D39C67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429" y="332656"/>
              <a:ext cx="4460084" cy="616771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28969" y="1127799"/>
              <a:ext cx="1368152" cy="272415"/>
            </a:xfrm>
            <a:prstGeom prst="wedgeRoundRectCallout">
              <a:avLst>
                <a:gd name="adj1" fmla="val -42488"/>
                <a:gd name="adj2" fmla="val 829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프로젝트 이름 지정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45856" y="2060848"/>
              <a:ext cx="1517144" cy="442674"/>
            </a:xfrm>
            <a:prstGeom prst="wedgeRoundRectCallout">
              <a:avLst>
                <a:gd name="adj1" fmla="val -39043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이 컴퓨터에 </a:t>
              </a:r>
              <a:r>
                <a:rPr lang="en-US" altLang="ko-KR" sz="1000" dirty="0"/>
                <a:t>JDK 17</a:t>
              </a:r>
              <a:r>
                <a:rPr lang="ko-KR" altLang="en-US" sz="1000" dirty="0"/>
                <a:t>이 설치되어 있음</a:t>
              </a:r>
              <a:r>
                <a:rPr lang="en-US" altLang="ko-KR" sz="1000" dirty="0"/>
                <a:t>. </a:t>
              </a:r>
              <a:r>
                <a:rPr lang="ko-KR" altLang="en-US" sz="1000" dirty="0"/>
                <a:t>자동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32240" y="580526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Finish </a:t>
              </a:r>
              <a:r>
                <a:rPr lang="ko-KR" altLang="en-US" sz="1000" dirty="0"/>
                <a:t>선택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3756599" y="5068258"/>
              <a:ext cx="560155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61074" y="4990937"/>
              <a:ext cx="1997373" cy="442674"/>
            </a:xfrm>
            <a:prstGeom prst="wedgeRoundRectCallout">
              <a:avLst>
                <a:gd name="adj1" fmla="val -21123"/>
                <a:gd name="adj2" fmla="val -2611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모듈 프로그래밍 안하기 위해 체크 해제 상태 그대로</a:t>
              </a:r>
            </a:p>
          </p:txBody>
        </p:sp>
        <p:sp>
          <p:nvSpPr>
            <p:cNvPr id="14" name="자유형 13"/>
            <p:cNvSpPr/>
            <p:nvPr/>
          </p:nvSpPr>
          <p:spPr>
            <a:xfrm rot="5059461">
              <a:off x="3423131" y="4877046"/>
              <a:ext cx="167726" cy="609616"/>
            </a:xfrm>
            <a:custGeom>
              <a:avLst/>
              <a:gdLst>
                <a:gd name="connsiteX0" fmla="*/ 0 w 167726"/>
                <a:gd name="connsiteY0" fmla="*/ 609616 h 609616"/>
                <a:gd name="connsiteX1" fmla="*/ 164496 w 167726"/>
                <a:gd name="connsiteY1" fmla="*/ 16 h 609616"/>
                <a:gd name="connsiteX2" fmla="*/ 116115 w 167726"/>
                <a:gd name="connsiteY2" fmla="*/ 590263 h 60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726" h="609616">
                  <a:moveTo>
                    <a:pt x="0" y="609616"/>
                  </a:moveTo>
                  <a:cubicBezTo>
                    <a:pt x="72572" y="306428"/>
                    <a:pt x="145144" y="3241"/>
                    <a:pt x="164496" y="16"/>
                  </a:cubicBezTo>
                  <a:cubicBezTo>
                    <a:pt x="183848" y="-3209"/>
                    <a:pt x="109664" y="479793"/>
                    <a:pt x="116115" y="590263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File-&gt;New-&gt;Class </a:t>
            </a:r>
            <a:r>
              <a:rPr lang="ko-KR" altLang="en-US" dirty="0"/>
              <a:t>메뉴 선택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클래스 이름 입력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Finish </a:t>
              </a:r>
              <a:r>
                <a:rPr lang="ko-KR" altLang="en-US" sz="1000" dirty="0"/>
                <a:t>선택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main()</a:t>
              </a:r>
              <a:r>
                <a:rPr lang="ko-KR" altLang="en-US" sz="1000" dirty="0"/>
                <a:t>을 체크하면 자동으로 </a:t>
              </a:r>
              <a:r>
                <a:rPr lang="en-US" altLang="ko-KR" sz="1000" dirty="0"/>
                <a:t>main() </a:t>
              </a:r>
              <a:r>
                <a:rPr lang="ko-KR" altLang="en-US" sz="1000" dirty="0" err="1"/>
                <a:t>메소드</a:t>
              </a:r>
              <a:r>
                <a:rPr lang="ko-KR" altLang="en-US" sz="1000" dirty="0"/>
                <a:t>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자바 소스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DE2ED3-F4FA-44CC-97C6-FD7FE9682E65}"/>
              </a:ext>
            </a:extLst>
          </p:cNvPr>
          <p:cNvGrpSpPr/>
          <p:nvPr/>
        </p:nvGrpSpPr>
        <p:grpSpPr>
          <a:xfrm>
            <a:off x="901762" y="1628800"/>
            <a:ext cx="7575171" cy="4053209"/>
            <a:chOff x="901762" y="1628800"/>
            <a:chExt cx="7575171" cy="40532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4FC650A-A4BF-4E84-918D-D1D60A47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762" y="1628800"/>
              <a:ext cx="7575171" cy="40532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12617" y="2492896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8104" y="2924944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581128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컴퓨터와 소프트웨어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컴퓨터</a:t>
            </a:r>
            <a:endParaRPr lang="en-US" altLang="ko-KR" dirty="0"/>
          </a:p>
          <a:p>
            <a:pPr lvl="1"/>
            <a:r>
              <a:rPr lang="ko-KR" altLang="en-US" dirty="0" err="1"/>
              <a:t>메인프레임</a:t>
            </a:r>
            <a:r>
              <a:rPr lang="en-US" altLang="ko-KR" dirty="0"/>
              <a:t>, PC, </a:t>
            </a:r>
            <a:r>
              <a:rPr lang="ko-KR" altLang="en-US" dirty="0" err="1"/>
              <a:t>태블릿</a:t>
            </a:r>
            <a:r>
              <a:rPr lang="en-US" altLang="ko-KR" dirty="0"/>
              <a:t>, </a:t>
            </a:r>
            <a:r>
              <a:rPr lang="ko-KR" altLang="en-US" dirty="0" err="1"/>
              <a:t>스마트폰</a:t>
            </a:r>
            <a:r>
              <a:rPr lang="en-US" altLang="ko-KR" dirty="0"/>
              <a:t>, </a:t>
            </a:r>
            <a:r>
              <a:rPr lang="ko-KR" altLang="en-US" dirty="0" err="1"/>
              <a:t>원칩</a:t>
            </a:r>
            <a:r>
              <a:rPr lang="ko-KR" altLang="en-US" dirty="0"/>
              <a:t> 컴퓨터</a:t>
            </a:r>
            <a:endParaRPr lang="en-US" altLang="ko-KR" dirty="0"/>
          </a:p>
          <a:p>
            <a:r>
              <a:rPr lang="ko-KR" altLang="en-US" dirty="0"/>
              <a:t>소프트웨어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40968"/>
            <a:ext cx="82199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소스 편집과 컴파일 및 실행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8CF5D5-5F7A-4345-8044-E819C97EC8E5}"/>
              </a:ext>
            </a:extLst>
          </p:cNvPr>
          <p:cNvGrpSpPr/>
          <p:nvPr/>
        </p:nvGrpSpPr>
        <p:grpSpPr>
          <a:xfrm>
            <a:off x="971600" y="1484784"/>
            <a:ext cx="7056784" cy="4807080"/>
            <a:chOff x="623083" y="1484784"/>
            <a:chExt cx="7056784" cy="480708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ED79DC-7B98-4037-A255-3384B67F1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83" y="1556792"/>
              <a:ext cx="7056784" cy="4735072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543808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3808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실행 버튼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3888" y="1484784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Run -&gt; Run </a:t>
              </a:r>
              <a:r>
                <a:rPr lang="ko-KR" altLang="en-US" sz="1000" dirty="0"/>
                <a:t>실행 메뉴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13924" y="5490017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콘솔 윈도우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67913" y="5066062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응용의 종류 </a:t>
            </a:r>
            <a:r>
              <a:rPr lang="en-US" altLang="ko-KR"/>
              <a:t>: </a:t>
            </a:r>
            <a:r>
              <a:rPr lang="ko-KR" altLang="en-US"/>
              <a:t>데스크톱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가장 전형적인 자바 응용프로그램</a:t>
            </a:r>
            <a:endParaRPr lang="en-US" altLang="ko-KR" dirty="0"/>
          </a:p>
          <a:p>
            <a:pPr lvl="1"/>
            <a:r>
              <a:rPr lang="en-US" altLang="ko-KR" dirty="0"/>
              <a:t>PC </a:t>
            </a:r>
            <a:r>
              <a:rPr lang="ko-KR" altLang="en-US" dirty="0"/>
              <a:t>등의 데스크톱 컴퓨터에 설치되어 실행</a:t>
            </a:r>
            <a:endParaRPr lang="en-US" altLang="ko-KR" dirty="0"/>
          </a:p>
          <a:p>
            <a:pPr lvl="1"/>
            <a:r>
              <a:rPr lang="ko-KR" altLang="en-US" dirty="0"/>
              <a:t>자바 실행 환경</a:t>
            </a:r>
            <a:r>
              <a:rPr lang="en-US" altLang="ko-KR" dirty="0"/>
              <a:t>(JRE)</a:t>
            </a:r>
            <a:r>
              <a:rPr lang="ko-KR" altLang="en-US" dirty="0"/>
              <a:t>이 설치된 어떤 컴퓨터에서도 실행</a:t>
            </a:r>
            <a:endParaRPr lang="en-US" altLang="ko-KR" dirty="0"/>
          </a:p>
          <a:p>
            <a:pPr lvl="2"/>
            <a:r>
              <a:rPr lang="ko-KR" altLang="en-US" dirty="0"/>
              <a:t>다른 응용프로그램의 도움 필요 없이 단독으로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브라우저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응용의 종류 </a:t>
            </a:r>
            <a:r>
              <a:rPr lang="en-US" altLang="ko-KR" dirty="0"/>
              <a:t>: </a:t>
            </a:r>
            <a:r>
              <a:rPr lang="ko-KR" altLang="en-US" dirty="0" err="1"/>
              <a:t>서블릿</a:t>
            </a:r>
            <a:r>
              <a:rPr lang="ko-KR" altLang="en-US" dirty="0"/>
              <a:t> 응용프로그램</a:t>
            </a: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서블릿</a:t>
            </a:r>
            <a:r>
              <a:rPr lang="en-US" altLang="ko-KR" sz="2000" dirty="0"/>
              <a:t>(servlet)</a:t>
            </a:r>
          </a:p>
          <a:p>
            <a:pPr lvl="1"/>
            <a:r>
              <a:rPr lang="ko-KR" altLang="en-US" sz="1800" dirty="0"/>
              <a:t>웹 서버에서 실행되는 자바 프로그램</a:t>
            </a:r>
            <a:endParaRPr lang="en-US" altLang="ko-KR" sz="1800" dirty="0"/>
          </a:p>
          <a:p>
            <a:pPr lvl="2"/>
            <a:r>
              <a:rPr lang="ko-KR" altLang="en-US" sz="1600" dirty="0" err="1"/>
              <a:t>서블릿은</a:t>
            </a:r>
            <a:r>
              <a:rPr lang="ko-KR" altLang="en-US" sz="1600" dirty="0"/>
              <a:t> 웹브라우저에서 실행되는 자바스크립트 코드와 통신</a:t>
            </a:r>
            <a:endParaRPr lang="en-US" altLang="ko-KR" sz="1600" dirty="0"/>
          </a:p>
          <a:p>
            <a:pPr lvl="1"/>
            <a:r>
              <a:rPr lang="ko-KR" altLang="en-US" sz="1800" dirty="0"/>
              <a:t>데이터베이스 서버 및 기타 서버와 연동하는 복잡한 기능 구현 시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사용자 인터페이스가 필요 없는 응용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서버에 의해 실행 통제 받음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인터넷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818955" y="5072074"/>
            <a:ext cx="1109971" cy="2143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72303" y="5214950"/>
            <a:ext cx="1270937" cy="25944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모바일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안드로이드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구글의</a:t>
            </a:r>
            <a:r>
              <a:rPr lang="ko-KR" altLang="en-US" sz="1600" dirty="0"/>
              <a:t> 주도로 여러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회사가 모여 구성한 </a:t>
            </a:r>
            <a:r>
              <a:rPr lang="en-US" altLang="ko-KR" sz="1600" dirty="0"/>
              <a:t>OHA(Open Handset Alliance)</a:t>
            </a:r>
            <a:r>
              <a:rPr lang="ko-KR" altLang="en-US" sz="1600" dirty="0"/>
              <a:t>에서 만든 무료 모바일 플랫폼</a:t>
            </a:r>
            <a:endParaRPr lang="en-US" altLang="ko-KR" sz="1600" dirty="0"/>
          </a:p>
          <a:p>
            <a:pPr lvl="1"/>
            <a:r>
              <a:rPr lang="ko-KR" altLang="en-US" sz="1600" dirty="0"/>
              <a:t>개발 언어는 자바를 사용하나 </a:t>
            </a:r>
            <a:r>
              <a:rPr lang="en-US" altLang="ko-KR" sz="1600" dirty="0"/>
              <a:t>JVM</a:t>
            </a:r>
            <a:r>
              <a:rPr lang="ko-KR" altLang="en-US" sz="1600" dirty="0"/>
              <a:t>에 해당하는 </a:t>
            </a:r>
            <a:r>
              <a:rPr lang="en-US" altLang="ko-KR" sz="1600" dirty="0" err="1"/>
              <a:t>Dalvik</a:t>
            </a:r>
            <a:r>
              <a:rPr lang="ko-KR" altLang="en-US" sz="1600" dirty="0"/>
              <a:t>은 기존 바이트 코드와 호환성이 없어 변환 필요</a:t>
            </a:r>
            <a:endParaRPr lang="en-US" altLang="ko-KR" sz="16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/>
              <a:t>자바 프로그램은 플랫폼에 상관없이 어디서든지 실행</a:t>
            </a:r>
            <a:endParaRPr lang="en-US" altLang="ko-KR" dirty="0"/>
          </a:p>
          <a:p>
            <a:r>
              <a:rPr lang="ko-KR" altLang="en-US" dirty="0"/>
              <a:t>객체지향</a:t>
            </a:r>
            <a:endParaRPr lang="en-US" altLang="ko-KR" dirty="0"/>
          </a:p>
          <a:p>
            <a:pPr lvl="1"/>
            <a:r>
              <a:rPr lang="ko-KR" altLang="en-US" dirty="0" err="1"/>
              <a:t>상속성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캡슐화</a:t>
            </a:r>
            <a:endParaRPr lang="en-US" altLang="ko-KR" dirty="0"/>
          </a:p>
          <a:p>
            <a:r>
              <a:rPr lang="ko-KR" altLang="en-US" dirty="0"/>
              <a:t>클래스로 캡슐화</a:t>
            </a:r>
            <a:endParaRPr lang="en-US" altLang="ko-KR" dirty="0"/>
          </a:p>
          <a:p>
            <a:pPr lvl="1"/>
            <a:r>
              <a:rPr lang="ko-KR" altLang="en-US" dirty="0"/>
              <a:t>클래스 내에 모든 변수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 err="1"/>
              <a:t>메소드</a:t>
            </a:r>
            <a:r>
              <a:rPr lang="en-US" altLang="ko-KR" dirty="0"/>
              <a:t>) </a:t>
            </a:r>
            <a:r>
              <a:rPr lang="ko-KR" altLang="en-US" dirty="0"/>
              <a:t>구현해야 함</a:t>
            </a:r>
            <a:endParaRPr lang="en-US" altLang="ko-KR" dirty="0"/>
          </a:p>
          <a:p>
            <a:pPr lvl="1"/>
            <a:r>
              <a:rPr lang="ko-KR" altLang="en-US" dirty="0"/>
              <a:t>클래스 안에서 새로운 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r>
              <a:rPr lang="ko-KR" altLang="en-US" dirty="0"/>
              <a:t>소스</a:t>
            </a:r>
            <a:r>
              <a:rPr lang="en-US" altLang="ko-KR" dirty="0"/>
              <a:t>(.java)</a:t>
            </a:r>
            <a:r>
              <a:rPr lang="ko-KR" altLang="en-US" dirty="0"/>
              <a:t>와 클래스</a:t>
            </a:r>
            <a:r>
              <a:rPr lang="en-US" altLang="ko-KR" dirty="0"/>
              <a:t>(.class)</a:t>
            </a:r>
            <a:r>
              <a:rPr lang="ko-KR" altLang="en-US" dirty="0"/>
              <a:t> 파일</a:t>
            </a:r>
            <a:endParaRPr lang="en-US" altLang="ko-KR" dirty="0"/>
          </a:p>
          <a:p>
            <a:pPr lvl="1"/>
            <a:r>
              <a:rPr lang="ko-KR" altLang="en-US" dirty="0"/>
              <a:t>하나의 소스 파일에 여러 클래스 작성 가능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클래스는 하나만 가능</a:t>
            </a:r>
            <a:endParaRPr lang="en-US" altLang="ko-KR" dirty="0"/>
          </a:p>
          <a:p>
            <a:pPr lvl="2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err="1"/>
              <a:t>컴파일된</a:t>
            </a:r>
            <a:r>
              <a:rPr lang="ko-KR" altLang="en-US" dirty="0"/>
              <a:t> 클래스 파일</a:t>
            </a:r>
            <a:r>
              <a:rPr lang="en-US" altLang="ko-KR" dirty="0"/>
              <a:t>(.class)</a:t>
            </a:r>
            <a:r>
              <a:rPr lang="ko-KR" altLang="en-US" dirty="0"/>
              <a:t>에는 클래스는</a:t>
            </a:r>
            <a:r>
              <a:rPr lang="en-US" altLang="ko-KR" dirty="0"/>
              <a:t> </a:t>
            </a:r>
            <a:r>
              <a:rPr lang="ko-KR" altLang="en-US" dirty="0"/>
              <a:t>하나만 존재</a:t>
            </a:r>
            <a:endParaRPr lang="en-US" altLang="ko-KR" dirty="0"/>
          </a:p>
          <a:p>
            <a:pPr lvl="2"/>
            <a:r>
              <a:rPr lang="ko-KR" altLang="en-US" dirty="0"/>
              <a:t>다수의 클래스를 가진 자바 소스</a:t>
            </a:r>
            <a:r>
              <a:rPr lang="en-US" altLang="ko-KR" dirty="0"/>
              <a:t>(.java)</a:t>
            </a:r>
            <a:r>
              <a:rPr lang="ko-KR" altLang="en-US" dirty="0"/>
              <a:t>를 </a:t>
            </a:r>
            <a:r>
              <a:rPr lang="ko-KR" altLang="en-US" dirty="0" err="1"/>
              <a:t>컴파일하면</a:t>
            </a:r>
            <a:r>
              <a:rPr lang="ko-KR" altLang="en-US" dirty="0"/>
              <a:t> 클래스마다 별도 클래스 파일</a:t>
            </a:r>
            <a:r>
              <a:rPr lang="en-US" altLang="ko-KR" dirty="0"/>
              <a:t>(.class)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소스 파일과 클래스</a:t>
            </a:r>
            <a:r>
              <a:rPr lang="en-US" altLang="ko-KR"/>
              <a:t>, </a:t>
            </a:r>
            <a:r>
              <a:rPr lang="ko-KR" altLang="en-US"/>
              <a:t>클래스 파일의 관계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A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B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	class D {</a:t>
            </a:r>
          </a:p>
          <a:p>
            <a:pPr defTabSz="180000"/>
            <a:r>
              <a:rPr lang="en-US" altLang="ko-KR" sz="1400" dirty="0"/>
              <a:t>		.........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컴파일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 </a:t>
            </a:r>
            <a:r>
              <a:rPr lang="ko-KR" altLang="en-US" sz="1400" dirty="0"/>
              <a:t>개의 클래스 파일이 생성됨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실행 코드 배포</a:t>
            </a:r>
            <a:endParaRPr lang="en-US" altLang="ko-KR" dirty="0"/>
          </a:p>
          <a:p>
            <a:pPr lvl="1"/>
            <a:r>
              <a:rPr lang="ko-KR" altLang="en-US" dirty="0"/>
              <a:t>실행 코드 </a:t>
            </a:r>
            <a:r>
              <a:rPr lang="en-US" altLang="ko-KR" dirty="0"/>
              <a:t>: </a:t>
            </a:r>
            <a:r>
              <a:rPr lang="ko-KR" altLang="en-US" dirty="0"/>
              <a:t>한 개의 </a:t>
            </a:r>
            <a:r>
              <a:rPr lang="en-US" altLang="ko-KR" dirty="0"/>
              <a:t>class </a:t>
            </a:r>
            <a:r>
              <a:rPr lang="ko-KR" altLang="en-US" dirty="0"/>
              <a:t>파일 또는 다수의 </a:t>
            </a:r>
            <a:r>
              <a:rPr lang="en-US" altLang="ko-KR" dirty="0"/>
              <a:t>class </a:t>
            </a:r>
            <a:r>
              <a:rPr lang="ko-KR" altLang="en-US" dirty="0"/>
              <a:t>파일로 구성</a:t>
            </a:r>
            <a:endParaRPr lang="en-US" altLang="ko-KR" dirty="0"/>
          </a:p>
          <a:p>
            <a:pPr lvl="1"/>
            <a:r>
              <a:rPr lang="ko-KR" altLang="en-US" dirty="0"/>
              <a:t>여러 폴더에 걸쳐 다수의 클래스 파일로 구성된 경우</a:t>
            </a:r>
            <a:endParaRPr lang="en-US" altLang="ko-KR" dirty="0"/>
          </a:p>
          <a:p>
            <a:pPr lvl="2"/>
            <a:r>
              <a:rPr lang="en-US" altLang="ko-KR" dirty="0"/>
              <a:t>jar </a:t>
            </a:r>
            <a:r>
              <a:rPr lang="ko-KR" altLang="en-US" dirty="0"/>
              <a:t>파일 형태로 배포 가능</a:t>
            </a:r>
            <a:endParaRPr lang="en-US" altLang="ko-KR" dirty="0"/>
          </a:p>
          <a:p>
            <a:pPr lvl="1"/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응용프로그램의 실행은 </a:t>
            </a:r>
            <a:r>
              <a:rPr lang="en-US" altLang="ko-KR" dirty="0"/>
              <a:t>main() </a:t>
            </a:r>
            <a:r>
              <a:rPr lang="ko-KR" altLang="en-US" dirty="0" err="1"/>
              <a:t>메소드에서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/>
            <a:r>
              <a:rPr lang="ko-KR" altLang="en-US" dirty="0"/>
              <a:t>하나의 클래스 파일에 하나 이상의 </a:t>
            </a:r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ko-KR" altLang="en-US" dirty="0"/>
              <a:t> 있을 수 없음</a:t>
            </a:r>
            <a:endParaRPr lang="en-US" altLang="ko-KR" dirty="0"/>
          </a:p>
          <a:p>
            <a:pPr lvl="2"/>
            <a:r>
              <a:rPr lang="ko-KR" altLang="en-US" dirty="0"/>
              <a:t>각 클래스 파일이 </a:t>
            </a:r>
            <a:r>
              <a:rPr lang="en-US" altLang="ko-KR" dirty="0"/>
              <a:t>main() </a:t>
            </a:r>
            <a:r>
              <a:rPr lang="ko-KR" altLang="en-US" dirty="0" err="1"/>
              <a:t>메소드를</a:t>
            </a:r>
            <a:r>
              <a:rPr lang="ko-KR" altLang="en-US" dirty="0"/>
              <a:t> 포함하는 것은 상관없음</a:t>
            </a:r>
            <a:endParaRPr lang="en-US" altLang="ko-KR" dirty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관련된 여러 클래스를 패키지로 묶어 관리</a:t>
            </a:r>
            <a:endParaRPr lang="en-US" altLang="ko-KR" dirty="0"/>
          </a:p>
          <a:p>
            <a:pPr lvl="1"/>
            <a:r>
              <a:rPr lang="ko-KR" altLang="en-US" dirty="0"/>
              <a:t>패키지는 폴더 개념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java.lang.System</a:t>
            </a:r>
            <a:r>
              <a:rPr lang="ko-KR" altLang="en-US" dirty="0"/>
              <a:t>은 </a:t>
            </a:r>
            <a:r>
              <a:rPr lang="en-US" altLang="ko-KR" dirty="0"/>
              <a:t>java\</a:t>
            </a:r>
            <a:r>
              <a:rPr lang="en-US" altLang="ko-KR" dirty="0" err="1"/>
              <a:t>lang</a:t>
            </a:r>
            <a:r>
              <a:rPr lang="en-US" altLang="ko-KR" dirty="0"/>
              <a:t> </a:t>
            </a:r>
            <a:r>
              <a:rPr lang="ko-KR" altLang="en-US" dirty="0"/>
              <a:t>디렉터리의 </a:t>
            </a:r>
            <a:r>
              <a:rPr lang="en-US" altLang="ko-KR" dirty="0" err="1"/>
              <a:t>System.class</a:t>
            </a:r>
            <a:r>
              <a:rPr lang="ko-KR" altLang="en-US" dirty="0"/>
              <a:t> 파일</a:t>
            </a:r>
            <a:endParaRPr lang="en-US" altLang="ko-KR" dirty="0"/>
          </a:p>
          <a:p>
            <a:r>
              <a:rPr lang="ko-KR" altLang="en-US" dirty="0" err="1"/>
              <a:t>멀티스레드</a:t>
            </a:r>
            <a:endParaRPr lang="en-US" altLang="ko-KR" dirty="0"/>
          </a:p>
          <a:p>
            <a:pPr lvl="1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/>
              <a:t>C/C++ </a:t>
            </a:r>
            <a:r>
              <a:rPr lang="ko-KR" altLang="en-US" dirty="0"/>
              <a:t>등에서는 </a:t>
            </a:r>
            <a:r>
              <a:rPr lang="ko-KR" altLang="en-US" dirty="0" err="1"/>
              <a:t>멀티스레드</a:t>
            </a:r>
            <a:r>
              <a:rPr lang="ko-KR" altLang="en-US" dirty="0"/>
              <a:t> 운영체제 </a:t>
            </a:r>
            <a:r>
              <a:rPr lang="en-US" altLang="ko-KR" dirty="0"/>
              <a:t>API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자바는</a:t>
            </a:r>
            <a:r>
              <a:rPr lang="en-US" altLang="ko-KR" dirty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 </a:t>
            </a:r>
            <a:r>
              <a:rPr lang="ko-KR" altLang="en-US" dirty="0"/>
              <a:t>프로그램에서 메모리 반환 기능 없음</a:t>
            </a:r>
            <a:r>
              <a:rPr lang="en-US" altLang="ko-KR" dirty="0"/>
              <a:t>, </a:t>
            </a:r>
            <a:r>
              <a:rPr lang="ko-KR" altLang="en-US" dirty="0"/>
              <a:t>메모리 할당 기능</a:t>
            </a:r>
            <a:r>
              <a:rPr lang="en-US" altLang="ko-KR" dirty="0"/>
              <a:t>(new)</a:t>
            </a:r>
            <a:r>
              <a:rPr lang="ko-KR" altLang="en-US" dirty="0"/>
              <a:t>만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2"/>
            <a:r>
              <a:rPr lang="ko-KR" altLang="en-US" dirty="0"/>
              <a:t>개발자의 부담 대폭 감소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할당 후 사용되지 않는 메모리</a:t>
            </a:r>
            <a:endParaRPr lang="en-US" altLang="ko-KR" dirty="0"/>
          </a:p>
          <a:p>
            <a:pPr lvl="1"/>
            <a:r>
              <a:rPr lang="ko-KR" altLang="en-US" dirty="0"/>
              <a:t>자바 가상 기계가 자동으로 </a:t>
            </a:r>
            <a:r>
              <a:rPr lang="ko-KR" altLang="en-US" dirty="0" err="1"/>
              <a:t>가비지</a:t>
            </a:r>
            <a:r>
              <a:rPr lang="ko-KR" altLang="en-US" dirty="0"/>
              <a:t> 회수</a:t>
            </a:r>
            <a:endParaRPr lang="en-US" altLang="ko-KR" dirty="0"/>
          </a:p>
          <a:p>
            <a:r>
              <a:rPr lang="ko-KR" altLang="en-US" dirty="0"/>
              <a:t>실시간 응용 시스템에 부적합</a:t>
            </a:r>
            <a:endParaRPr lang="en-US" altLang="ko-KR" dirty="0"/>
          </a:p>
          <a:p>
            <a:pPr lvl="1"/>
            <a:r>
              <a:rPr lang="ko-KR" altLang="en-US" dirty="0"/>
              <a:t>자바 응용프로그램은 실행 도중 예측할 수 없는 시점에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실행</a:t>
            </a:r>
            <a:endParaRPr lang="en-US" altLang="ko-KR" dirty="0"/>
          </a:p>
          <a:p>
            <a:pPr lvl="1"/>
            <a:r>
              <a:rPr lang="ko-KR" altLang="en-US" dirty="0"/>
              <a:t>일정 시간</a:t>
            </a:r>
            <a:r>
              <a:rPr lang="en-US" altLang="ko-KR" dirty="0"/>
              <a:t>(deadline) </a:t>
            </a:r>
            <a:r>
              <a:rPr lang="ko-KR" altLang="en-US" dirty="0"/>
              <a:t>내에 반드시 실행 결과를 내야만 하는 실시간 시스템에는 부적합</a:t>
            </a:r>
            <a:endParaRPr lang="en-US" altLang="ko-KR" dirty="0"/>
          </a:p>
          <a:p>
            <a:r>
              <a:rPr lang="ko-KR" altLang="en-US" dirty="0"/>
              <a:t>자바 프로그램은 안전</a:t>
            </a:r>
            <a:endParaRPr lang="en-US" altLang="ko-KR" dirty="0"/>
          </a:p>
          <a:p>
            <a:pPr lvl="1"/>
            <a:r>
              <a:rPr lang="ko-KR" altLang="en-US" dirty="0"/>
              <a:t>타입 체크가 매우 엄격</a:t>
            </a:r>
            <a:endParaRPr lang="en-US" altLang="ko-KR" dirty="0"/>
          </a:p>
          <a:p>
            <a:pPr lvl="1"/>
            <a:r>
              <a:rPr lang="ko-KR" altLang="en-US" dirty="0"/>
              <a:t>포인터의 개념 없음</a:t>
            </a:r>
            <a:endParaRPr lang="en-US" altLang="ko-KR" dirty="0"/>
          </a:p>
          <a:p>
            <a:r>
              <a:rPr lang="ko-KR" altLang="en-US" dirty="0"/>
              <a:t>프로그램 작성이 쉬움</a:t>
            </a:r>
            <a:endParaRPr lang="en-US" altLang="ko-KR" dirty="0"/>
          </a:p>
          <a:p>
            <a:pPr lvl="1"/>
            <a:r>
              <a:rPr lang="ko-KR" altLang="en-US" dirty="0"/>
              <a:t>포인터 개념이 없어 부담 적음</a:t>
            </a:r>
            <a:endParaRPr lang="en-US" altLang="ko-KR" dirty="0"/>
          </a:p>
          <a:p>
            <a:pPr lvl="1"/>
            <a:r>
              <a:rPr lang="ko-KR" altLang="en-US" dirty="0"/>
              <a:t>다양하고 강력한 라이브러리가 많음</a:t>
            </a:r>
            <a:endParaRPr lang="en-US" altLang="ko-KR" dirty="0"/>
          </a:p>
          <a:p>
            <a:r>
              <a:rPr lang="ko-KR" altLang="en-US" dirty="0"/>
              <a:t>실행 속도를 개선하기 위해 </a:t>
            </a:r>
            <a:r>
              <a:rPr lang="en-US" altLang="ko-KR" dirty="0"/>
              <a:t>JIT </a:t>
            </a:r>
            <a:r>
              <a:rPr lang="ko-KR" altLang="en-US" dirty="0"/>
              <a:t>컴파일러 사용</a:t>
            </a:r>
            <a:endParaRPr lang="en-US" altLang="ko-KR" dirty="0"/>
          </a:p>
          <a:p>
            <a:pPr lvl="1"/>
            <a:r>
              <a:rPr lang="ko-KR" altLang="en-US" dirty="0"/>
              <a:t>자바의 느린 실행 요인 </a:t>
            </a:r>
            <a:r>
              <a:rPr lang="en-US" altLang="ko-KR" dirty="0"/>
              <a:t>: </a:t>
            </a:r>
            <a:r>
              <a:rPr lang="ko-KR" altLang="en-US" dirty="0"/>
              <a:t>인터프리터 방식으로 바이트 코드 실행</a:t>
            </a:r>
            <a:endParaRPr lang="en-US" altLang="ko-KR" dirty="0"/>
          </a:p>
          <a:p>
            <a:pPr lvl="1"/>
            <a:r>
              <a:rPr lang="en-US" altLang="ko-KR" dirty="0"/>
              <a:t>JIT(Just in Time) </a:t>
            </a:r>
            <a:r>
              <a:rPr lang="ko-KR" altLang="en-US" dirty="0" err="1"/>
              <a:t>컴파일링</a:t>
            </a:r>
            <a:r>
              <a:rPr lang="ko-KR" altLang="en-US" dirty="0"/>
              <a:t> 기법으로 개선</a:t>
            </a:r>
            <a:endParaRPr lang="en-US" altLang="ko-KR" dirty="0"/>
          </a:p>
          <a:p>
            <a:pPr lvl="2"/>
            <a:r>
              <a:rPr lang="ko-KR" altLang="en-US" dirty="0"/>
              <a:t>실행 도중 바이트 코드를 해당 </a:t>
            </a:r>
            <a:r>
              <a:rPr lang="en-US" altLang="ko-KR" sz="2000" dirty="0"/>
              <a:t>CPU</a:t>
            </a:r>
            <a:r>
              <a:rPr lang="ko-KR" altLang="en-US" dirty="0"/>
              <a:t>의 기계어 코드로 컴파일</a:t>
            </a:r>
            <a:r>
              <a:rPr lang="en-US" altLang="ko-KR" dirty="0"/>
              <a:t>, </a:t>
            </a:r>
            <a:r>
              <a:rPr lang="ko-KR" altLang="en-US" dirty="0"/>
              <a:t>해당</a:t>
            </a:r>
            <a:r>
              <a:rPr lang="en-US" altLang="ko-KR" dirty="0"/>
              <a:t> CPU</a:t>
            </a:r>
            <a:r>
              <a:rPr lang="ko-KR" altLang="en-US" dirty="0"/>
              <a:t>가 기계어를 실행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ko-KR" altLang="en-US" dirty="0"/>
              <a:t>프로그램 작성 언어</a:t>
            </a:r>
            <a:endParaRPr lang="en-US" altLang="ko-KR" dirty="0"/>
          </a:p>
          <a:p>
            <a:pPr lvl="1"/>
            <a:r>
              <a:rPr lang="ko-KR" altLang="en-US" dirty="0"/>
              <a:t>기계어</a:t>
            </a:r>
            <a:r>
              <a:rPr lang="en-US" altLang="ko-KR" dirty="0"/>
              <a:t>(machine language)</a:t>
            </a:r>
          </a:p>
          <a:p>
            <a:pPr lvl="2"/>
            <a:r>
              <a:rPr lang="en-US" altLang="ko-KR" dirty="0"/>
              <a:t>0,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이진수로 구성된 언어</a:t>
            </a:r>
            <a:endParaRPr lang="en-US" altLang="ko-KR" dirty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/>
              <a:t>CPU</a:t>
            </a:r>
            <a:r>
              <a:rPr lang="ko-KR" altLang="en-US" dirty="0"/>
              <a:t>는 기계어만 이해하고 처리가능</a:t>
            </a:r>
            <a:endParaRPr lang="en-US" altLang="ko-KR" dirty="0"/>
          </a:p>
          <a:p>
            <a:pPr lvl="1"/>
            <a:r>
              <a:rPr lang="ko-KR" altLang="en-US" dirty="0"/>
              <a:t>어셈블리어</a:t>
            </a:r>
            <a:endParaRPr lang="en-US" altLang="ko-KR" dirty="0"/>
          </a:p>
          <a:p>
            <a:pPr lvl="2"/>
            <a:r>
              <a:rPr lang="ko-KR" altLang="en-US" dirty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같은 표현하기 쉬운 상징적인 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언어</a:t>
            </a:r>
            <a:endParaRPr lang="en-US" altLang="ko-KR" dirty="0"/>
          </a:p>
          <a:p>
            <a:pPr lvl="1"/>
            <a:r>
              <a:rPr lang="ko-KR" altLang="en-US" dirty="0"/>
              <a:t>고급언어</a:t>
            </a:r>
            <a:endParaRPr lang="en-US" altLang="ko-KR" dirty="0"/>
          </a:p>
          <a:p>
            <a:pPr lvl="2"/>
            <a:r>
              <a:rPr lang="ko-KR" altLang="en-US" dirty="0"/>
              <a:t>사람이 이해하기 쉽고</a:t>
            </a:r>
            <a:r>
              <a:rPr lang="en-US" altLang="ko-KR" dirty="0"/>
              <a:t>,</a:t>
            </a:r>
            <a:r>
              <a:rPr lang="ko-KR" altLang="en-US" dirty="0"/>
              <a:t> 복잡한 작업</a:t>
            </a:r>
            <a:r>
              <a:rPr lang="en-US" altLang="ko-KR" dirty="0"/>
              <a:t>,</a:t>
            </a:r>
            <a:r>
              <a:rPr lang="ko-KR" altLang="en-US" dirty="0"/>
              <a:t> 자료 구조</a:t>
            </a:r>
            <a:r>
              <a:rPr lang="en-US" altLang="ko-KR" dirty="0"/>
              <a:t>,</a:t>
            </a:r>
            <a:r>
              <a:rPr lang="ko-KR" altLang="en-US" dirty="0"/>
              <a:t>알고리즘을 표현하기 위해 고안된 언어</a:t>
            </a:r>
            <a:endParaRPr lang="en-US" altLang="ko-KR" dirty="0"/>
          </a:p>
          <a:p>
            <a:pPr lvl="2"/>
            <a:r>
              <a:rPr lang="en-US" altLang="ko-KR" dirty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진화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10739"/>
            <a:ext cx="5735344" cy="5286613"/>
          </a:xfrm>
          <a:prstGeom prst="rect">
            <a:avLst/>
          </a:prstGeom>
        </p:spPr>
      </p:pic>
      <p:sp>
        <p:nvSpPr>
          <p:cNvPr id="64" name="모서리가 둥근 사각형 설명선 63"/>
          <p:cNvSpPr/>
          <p:nvPr/>
        </p:nvSpPr>
        <p:spPr>
          <a:xfrm>
            <a:off x="3203847" y="5271180"/>
            <a:ext cx="2501110" cy="274138"/>
          </a:xfrm>
          <a:prstGeom prst="wedgeRoundRectCallout">
            <a:avLst>
              <a:gd name="adj1" fmla="val -87827"/>
              <a:gd name="adj2" fmla="val -4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Java 9 - </a:t>
            </a:r>
            <a:r>
              <a:rPr lang="ko-KR" altLang="en-US" sz="1000" dirty="0">
                <a:solidFill>
                  <a:schemeClr val="tx1"/>
                </a:solidFill>
              </a:rPr>
              <a:t>플랫폼과 클래스의 모듈화</a:t>
            </a:r>
          </a:p>
        </p:txBody>
      </p:sp>
      <p:sp>
        <p:nvSpPr>
          <p:cNvPr id="65" name="모서리가 둥근 사각형 설명선 64"/>
          <p:cNvSpPr/>
          <p:nvPr/>
        </p:nvSpPr>
        <p:spPr>
          <a:xfrm>
            <a:off x="3203847" y="5660128"/>
            <a:ext cx="4688703" cy="274138"/>
          </a:xfrm>
          <a:prstGeom prst="wedgeRoundRectCallout">
            <a:avLst>
              <a:gd name="adj1" fmla="val -62375"/>
              <a:gd name="adj2" fmla="val -597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LTS(Long Term Support) </a:t>
            </a:r>
            <a:r>
              <a:rPr lang="ko-KR" altLang="en-US" sz="1000" dirty="0">
                <a:solidFill>
                  <a:schemeClr val="tx1"/>
                </a:solidFill>
              </a:rPr>
              <a:t>버전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큰 변화없이 비교적 오랜 동안 계속될 버전</a:t>
            </a:r>
          </a:p>
        </p:txBody>
      </p:sp>
    </p:spTree>
    <p:extLst>
      <p:ext uri="{BB962C8B-B14F-4D97-AF65-F5344CB8AC3E}">
        <p14:creationId xmlns:p14="http://schemas.microsoft.com/office/powerpoint/2010/main" val="192713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 pitchFamily="34" charset="0"/>
              </a:rPr>
              <a:t>컴파일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소스 </a:t>
            </a:r>
            <a:r>
              <a:rPr lang="en-US" altLang="ko-KR" dirty="0"/>
              <a:t>: </a:t>
            </a:r>
            <a:r>
              <a:rPr lang="ko-KR" altLang="en-US" dirty="0"/>
              <a:t>프로그래밍 언어로 작성된 텍스트 파일</a:t>
            </a:r>
            <a:endParaRPr lang="en-US" altLang="ko-KR" dirty="0"/>
          </a:p>
          <a:p>
            <a:r>
              <a:rPr lang="ko-KR" altLang="en-US" dirty="0"/>
              <a:t>컴파일 </a:t>
            </a:r>
            <a:r>
              <a:rPr lang="en-US" altLang="ko-KR" dirty="0"/>
              <a:t>: </a:t>
            </a:r>
            <a:r>
              <a:rPr lang="ko-KR" altLang="en-US" dirty="0"/>
              <a:t>소스 파일을 컴퓨터가 이해할 수 있는 기계어로 만드는 과정</a:t>
            </a:r>
            <a:endParaRPr lang="en-US" altLang="ko-KR" dirty="0"/>
          </a:p>
          <a:p>
            <a:pPr lvl="1"/>
            <a:r>
              <a:rPr lang="ko-KR" altLang="en-US" dirty="0"/>
              <a:t>소스 파일 </a:t>
            </a:r>
            <a:r>
              <a:rPr lang="ko-KR" altLang="en-US" dirty="0" err="1"/>
              <a:t>확장자와</a:t>
            </a:r>
            <a:r>
              <a:rPr lang="en-US" altLang="ko-KR" dirty="0"/>
              <a:t> </a:t>
            </a:r>
            <a:r>
              <a:rPr lang="ko-KR" altLang="en-US" dirty="0"/>
              <a:t>컴파일 된 파일의 </a:t>
            </a:r>
            <a:r>
              <a:rPr lang="ko-KR" altLang="en-US" dirty="0" err="1"/>
              <a:t>확장자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: </a:t>
            </a:r>
            <a:r>
              <a:rPr lang="en-US" altLang="ko-KR" b="1" dirty="0"/>
              <a:t>.java </a:t>
            </a:r>
            <a:r>
              <a:rPr lang="en-US" altLang="ko-KR" dirty="0"/>
              <a:t>-&gt; </a:t>
            </a:r>
            <a:r>
              <a:rPr lang="en-US" altLang="ko-KR" b="1" dirty="0"/>
              <a:t>.class</a:t>
            </a:r>
          </a:p>
          <a:p>
            <a:pPr lvl="2"/>
            <a:r>
              <a:rPr lang="en-US" altLang="ko-KR" dirty="0"/>
              <a:t>C : </a:t>
            </a:r>
            <a:r>
              <a:rPr lang="en-US" altLang="ko-KR" b="1" dirty="0"/>
              <a:t>.c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-</a:t>
            </a:r>
            <a:r>
              <a:rPr lang="en-US" altLang="ko-KR" dirty="0"/>
              <a:t>&gt; </a:t>
            </a:r>
            <a:r>
              <a:rPr lang="en-US" altLang="ko-KR" b="1" dirty="0"/>
              <a:t>.exe</a:t>
            </a:r>
          </a:p>
          <a:p>
            <a:pPr lvl="2"/>
            <a:r>
              <a:rPr lang="en-US" altLang="ko-KR" dirty="0"/>
              <a:t>C++ :</a:t>
            </a:r>
            <a:r>
              <a:rPr lang="en-US" altLang="ko-KR" b="1" dirty="0"/>
              <a:t> .</a:t>
            </a:r>
            <a:r>
              <a:rPr lang="en-US" altLang="ko-KR" b="1" dirty="0" err="1"/>
              <a:t>cpp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.exe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41129"/>
            <a:ext cx="6408712" cy="38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1991</a:t>
            </a:r>
            <a:r>
              <a:rPr lang="ko-KR" altLang="en-US" dirty="0"/>
              <a:t>년 그린 프로젝트</a:t>
            </a:r>
            <a:r>
              <a:rPr lang="en-US" altLang="ko-KR" dirty="0"/>
              <a:t>(Green Project) </a:t>
            </a:r>
          </a:p>
          <a:p>
            <a:pPr lvl="1"/>
            <a:r>
              <a:rPr lang="ko-KR" altLang="en-US" dirty="0" err="1"/>
              <a:t>선마이크로시스템즈의</a:t>
            </a:r>
            <a:r>
              <a:rPr lang="ko-KR" altLang="en-US" dirty="0"/>
              <a:t>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</a:t>
            </a:r>
            <a:r>
              <a:rPr lang="en-US" altLang="ko-KR" dirty="0"/>
              <a:t>(James Gosling)</a:t>
            </a:r>
            <a:r>
              <a:rPr lang="ko-KR" altLang="en-US" dirty="0"/>
              <a:t>에 의해 시작</a:t>
            </a:r>
            <a:endParaRPr lang="en-US" altLang="ko-KR" dirty="0"/>
          </a:p>
          <a:p>
            <a:pPr lvl="2"/>
            <a:r>
              <a:rPr lang="ko-KR" altLang="en-US" dirty="0"/>
              <a:t>가전 제품에 들어갈 소프트웨어를 위해 개발</a:t>
            </a:r>
            <a:endParaRPr lang="en-US" altLang="ko-KR" dirty="0"/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년에 자바</a:t>
            </a:r>
            <a:r>
              <a:rPr lang="en-US" altLang="ko-KR" dirty="0"/>
              <a:t>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플랫폼 호환성 문제 해결</a:t>
            </a:r>
            <a:endParaRPr lang="en-US" altLang="ko-KR" dirty="0"/>
          </a:p>
          <a:p>
            <a:pPr lvl="2"/>
            <a:r>
              <a:rPr lang="ko-KR" altLang="en-US" dirty="0"/>
              <a:t>기존 언어로 작성된 프로그램은 </a:t>
            </a:r>
            <a:r>
              <a:rPr lang="en-US" altLang="ko-KR" dirty="0"/>
              <a:t>PC, </a:t>
            </a:r>
            <a:r>
              <a:rPr lang="ko-KR" altLang="en-US" dirty="0"/>
              <a:t>유닉스</a:t>
            </a:r>
            <a:r>
              <a:rPr lang="en-US" altLang="ko-KR" dirty="0"/>
              <a:t>, </a:t>
            </a:r>
            <a:r>
              <a:rPr lang="ko-KR" altLang="en-US" dirty="0"/>
              <a:t>메인 프레임 등 플랫폼 간에 호환성 없음</a:t>
            </a:r>
            <a:endParaRPr lang="en-US" altLang="ko-KR" dirty="0"/>
          </a:p>
          <a:p>
            <a:pPr lvl="2"/>
            <a:r>
              <a:rPr lang="ko-KR" altLang="en-US" dirty="0"/>
              <a:t>소스를 다시 </a:t>
            </a:r>
            <a:r>
              <a:rPr lang="ko-KR" altLang="en-US" dirty="0" err="1"/>
              <a:t>컴파일하거나</a:t>
            </a:r>
            <a:r>
              <a:rPr lang="ko-KR" altLang="en-US" dirty="0"/>
              <a:t> 프로그램을 재 작성해야 하는 단점</a:t>
            </a:r>
            <a:endParaRPr lang="en-US" altLang="ko-KR" dirty="0"/>
          </a:p>
          <a:p>
            <a:pPr lvl="1"/>
            <a:r>
              <a:rPr lang="ko-KR" altLang="en-US" dirty="0"/>
              <a:t>플랫폼 독립적인 언어 개발</a:t>
            </a:r>
            <a:endParaRPr lang="en-US" altLang="ko-KR" dirty="0"/>
          </a:p>
          <a:p>
            <a:pPr lvl="2"/>
            <a:r>
              <a:rPr lang="ko-KR" altLang="en-US" dirty="0"/>
              <a:t>모든 플랫폼에서 호환성을 갖는 프로그래밍 언어 필요</a:t>
            </a:r>
            <a:endParaRPr lang="en-US" altLang="ko-KR" dirty="0"/>
          </a:p>
          <a:p>
            <a:pPr lvl="2"/>
            <a:r>
              <a:rPr lang="ko-KR" altLang="en-US" dirty="0"/>
              <a:t>네트워크</a:t>
            </a:r>
            <a:r>
              <a:rPr lang="en-US" altLang="ko-KR" dirty="0"/>
              <a:t>,</a:t>
            </a:r>
            <a:r>
              <a:rPr lang="ko-KR" altLang="en-US" dirty="0"/>
              <a:t> 특히 웹에 최적화된 프로그래밍 언어의 필요성 대두</a:t>
            </a:r>
            <a:endParaRPr lang="en-US" altLang="ko-KR" dirty="0"/>
          </a:p>
          <a:p>
            <a:pPr lvl="1"/>
            <a:r>
              <a:rPr lang="ko-KR" altLang="en-US" dirty="0"/>
              <a:t>메모리 사용량이 적고 다양한 플랫폼을 가지는 가전 제품에 적용</a:t>
            </a:r>
            <a:endParaRPr lang="en-US" altLang="ko-KR" dirty="0"/>
          </a:p>
          <a:p>
            <a:pPr lvl="2"/>
            <a:r>
              <a:rPr lang="ko-KR" altLang="en-US" dirty="0"/>
              <a:t>가전 제품 </a:t>
            </a:r>
            <a:r>
              <a:rPr lang="en-US" altLang="ko-KR" dirty="0"/>
              <a:t>: </a:t>
            </a:r>
            <a:r>
              <a:rPr lang="ko-KR" altLang="en-US" dirty="0"/>
              <a:t>작은 량의 메모리를 가지는 제어 장치</a:t>
            </a:r>
            <a:endParaRPr lang="en-US" altLang="ko-KR" dirty="0"/>
          </a:p>
          <a:p>
            <a:pPr lvl="2"/>
            <a:r>
              <a:rPr lang="ko-KR" altLang="en-US" dirty="0"/>
              <a:t>내장형 시스템 요구 충족</a:t>
            </a:r>
            <a:endParaRPr lang="en-US" altLang="ko-KR" dirty="0"/>
          </a:p>
          <a:p>
            <a:r>
              <a:rPr lang="ko-KR" altLang="en-US" dirty="0"/>
              <a:t>초기 이름 </a:t>
            </a:r>
            <a:r>
              <a:rPr lang="en-US" altLang="ko-KR" dirty="0"/>
              <a:t>: </a:t>
            </a:r>
            <a:r>
              <a:rPr lang="ko-KR" altLang="en-US" dirty="0" err="1"/>
              <a:t>오크</a:t>
            </a:r>
            <a:r>
              <a:rPr lang="en-US" altLang="ko-KR" dirty="0"/>
              <a:t>(OAK)</a:t>
            </a:r>
          </a:p>
          <a:p>
            <a:pPr lvl="1"/>
            <a:r>
              <a:rPr lang="ko-KR" altLang="en-US" dirty="0"/>
              <a:t>인터넷과 웹의 엄청난 발전에 힘입어 퍼지게 됨</a:t>
            </a:r>
            <a:endParaRPr lang="en-US" altLang="ko-KR" dirty="0"/>
          </a:p>
          <a:p>
            <a:pPr lvl="1"/>
            <a:r>
              <a:rPr lang="ko-KR" altLang="en-US" dirty="0"/>
              <a:t>웹 브라우저 </a:t>
            </a:r>
            <a:r>
              <a:rPr lang="en-US" altLang="ko-KR" dirty="0"/>
              <a:t>Netscape</a:t>
            </a:r>
            <a:r>
              <a:rPr lang="ko-KR" altLang="en-US" dirty="0"/>
              <a:t>에서 실행</a:t>
            </a:r>
            <a:endParaRPr lang="en-US" altLang="ko-KR" dirty="0"/>
          </a:p>
          <a:p>
            <a:r>
              <a:rPr lang="en-US" altLang="ko-KR" dirty="0"/>
              <a:t>2009</a:t>
            </a:r>
            <a:r>
              <a:rPr lang="ko-KR" altLang="en-US" dirty="0"/>
              <a:t>년에 </a:t>
            </a:r>
            <a:r>
              <a:rPr lang="ko-KR" altLang="en-US" dirty="0" err="1"/>
              <a:t>선마이크로시스템즈를</a:t>
            </a:r>
            <a:r>
              <a:rPr lang="ko-KR" altLang="en-US" dirty="0"/>
              <a:t> </a:t>
            </a:r>
            <a:r>
              <a:rPr lang="ko-KR" altLang="en-US" dirty="0" err="1"/>
              <a:t>오라클에서</a:t>
            </a:r>
            <a:r>
              <a:rPr lang="ko-KR" altLang="en-US" dirty="0"/>
              <a:t> 인수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WORA(Write Once Run Anywhere)</a:t>
            </a:r>
          </a:p>
          <a:p>
            <a:pPr lvl="1"/>
            <a:r>
              <a:rPr lang="ko-KR" altLang="en-US" dirty="0"/>
              <a:t>한번 작성된 코드는 모든 플랫폼에서 바로 실행</a:t>
            </a:r>
            <a:endParaRPr lang="en-US" altLang="ko-KR" dirty="0"/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등 기존 언어가 가진 플랫폼 종속성 극복</a:t>
            </a:r>
            <a:endParaRPr lang="en-US" altLang="ko-KR" dirty="0"/>
          </a:p>
          <a:p>
            <a:pPr lvl="2"/>
            <a:r>
              <a:rPr lang="en-US" altLang="ko-KR" dirty="0"/>
              <a:t>OS, H/W</a:t>
            </a:r>
            <a:r>
              <a:rPr lang="ko-KR" altLang="en-US" dirty="0"/>
              <a:t>에 상관없이 자바 프로그램이 동일하게 실행</a:t>
            </a:r>
            <a:endParaRPr lang="en-US" altLang="ko-KR" dirty="0"/>
          </a:p>
          <a:p>
            <a:pPr lvl="1"/>
            <a:r>
              <a:rPr lang="ko-KR" altLang="en-US" dirty="0"/>
              <a:t>네트워크에 연결된 어느 클라이언트에서나 실행</a:t>
            </a:r>
            <a:endParaRPr lang="en-US" altLang="ko-KR" dirty="0"/>
          </a:p>
          <a:p>
            <a:pPr lvl="2"/>
            <a:r>
              <a:rPr lang="ko-KR" altLang="en-US" dirty="0"/>
              <a:t>웹 브라우저</a:t>
            </a:r>
            <a:r>
              <a:rPr lang="en-US" altLang="ko-KR" dirty="0"/>
              <a:t>, </a:t>
            </a:r>
            <a:r>
              <a:rPr lang="ko-KR" altLang="en-US" dirty="0"/>
              <a:t>분산 환경 지원</a:t>
            </a:r>
            <a:endParaRPr lang="en-US" altLang="ko-KR" dirty="0"/>
          </a:p>
          <a:p>
            <a:r>
              <a:rPr lang="en-US" altLang="ko-KR" dirty="0"/>
              <a:t>WORA</a:t>
            </a:r>
            <a:r>
              <a:rPr lang="ko-KR" altLang="en-US" dirty="0"/>
              <a:t>를 가능하게 하는 자바의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바이트 코드</a:t>
            </a:r>
            <a:r>
              <a:rPr lang="en-US" altLang="ko-KR" dirty="0"/>
              <a:t>(byte code)</a:t>
            </a:r>
          </a:p>
          <a:p>
            <a:pPr lvl="2"/>
            <a:r>
              <a:rPr lang="ko-KR" altLang="en-US" dirty="0"/>
              <a:t>자바 소스를 </a:t>
            </a:r>
            <a:r>
              <a:rPr lang="ko-KR" altLang="en-US" dirty="0" err="1"/>
              <a:t>컴파일한</a:t>
            </a:r>
            <a:r>
              <a:rPr lang="ko-KR" altLang="en-US" dirty="0"/>
              <a:t> 목적 코드</a:t>
            </a:r>
            <a:endParaRPr lang="en-US" altLang="ko-KR" dirty="0"/>
          </a:p>
          <a:p>
            <a:pPr lvl="2"/>
            <a:r>
              <a:rPr lang="en-US" altLang="ko-KR" dirty="0"/>
              <a:t>CPU</a:t>
            </a:r>
            <a:r>
              <a:rPr lang="ko-KR" altLang="en-US" dirty="0"/>
              <a:t>에 종속적이지 않은 중립적인 코드</a:t>
            </a:r>
            <a:endParaRPr lang="en-US" altLang="ko-KR" dirty="0"/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에 의해 해석되고 실행됨</a:t>
            </a:r>
            <a:endParaRPr lang="en-US" altLang="ko-KR" dirty="0"/>
          </a:p>
          <a:p>
            <a:pPr lvl="1"/>
            <a:r>
              <a:rPr lang="en-US" altLang="ko-KR" dirty="0"/>
              <a:t>JVM(Java Virtual Machine)</a:t>
            </a:r>
          </a:p>
          <a:p>
            <a:pPr lvl="2"/>
            <a:r>
              <a:rPr lang="ko-KR" altLang="en-US" dirty="0"/>
              <a:t>자바 바이트 코드를 실행하는 자바 가상 기계</a:t>
            </a:r>
            <a:r>
              <a:rPr lang="en-US" altLang="ko-KR" dirty="0"/>
              <a:t>(</a:t>
            </a:r>
            <a:r>
              <a:rPr lang="ko-KR" altLang="en-US" dirty="0"/>
              <a:t>소프트웨어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3128</TotalTime>
  <Words>3090</Words>
  <Application>Microsoft Office PowerPoint</Application>
  <PresentationFormat>화면 슬라이드 쇼(4:3)</PresentationFormat>
  <Paragraphs>590</Paragraphs>
  <Slides>47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맑은 고딕</vt:lpstr>
      <vt:lpstr>휴먼편지체</vt:lpstr>
      <vt:lpstr>Arial</vt:lpstr>
      <vt:lpstr>Wingdings</vt:lpstr>
      <vt:lpstr>Wingdings 2</vt:lpstr>
      <vt:lpstr>가을</vt:lpstr>
      <vt:lpstr>주의 : 이클립스 버전에 따른 홈 페이지 자료 다운로드</vt:lpstr>
      <vt:lpstr>이클립스의 디폴트 문자셋을 변경하는 방법</vt:lpstr>
      <vt:lpstr>PowerPoint 프레젠테이션</vt:lpstr>
      <vt:lpstr>컴퓨터와 소프트웨어</vt:lpstr>
      <vt:lpstr>프로그래밍 언어</vt:lpstr>
      <vt:lpstr>프로그래밍 언어의 진화</vt:lpstr>
      <vt:lpstr>컴파일</vt:lpstr>
      <vt:lpstr>자바의 태동</vt:lpstr>
      <vt:lpstr>WORA</vt:lpstr>
      <vt:lpstr>플랫폼 종속성(platform dependency)</vt:lpstr>
      <vt:lpstr>자바의 플랫폼 독립성, WORA</vt:lpstr>
      <vt:lpstr>바이트 코드와 자바 가상 기계</vt:lpstr>
      <vt:lpstr>바이트 코드의 디어셈블(disassemble)</vt:lpstr>
      <vt:lpstr>디어셈블하여 바이트 코드 보기</vt:lpstr>
      <vt:lpstr>C/C++ 프로그램의 개발 및 실행 환경</vt:lpstr>
      <vt:lpstr>자바의 개발 및 실행 환경</vt:lpstr>
      <vt:lpstr>자바와 C/C++의 실행 환경 차이</vt:lpstr>
      <vt:lpstr>Tip: 자바와 C/C++실행 환경 및 과정</vt:lpstr>
      <vt:lpstr>JDK와 JRE</vt:lpstr>
      <vt:lpstr>Java SE 구성</vt:lpstr>
      <vt:lpstr>JDK 설치 후 디렉터리 구조</vt:lpstr>
      <vt:lpstr>자바의 배포판 종류</vt:lpstr>
      <vt:lpstr>나는 누구?</vt:lpstr>
      <vt:lpstr>자바 API</vt:lpstr>
      <vt:lpstr>Java 9부터 시작된 모듈 프로그래밍</vt:lpstr>
      <vt:lpstr>자바에서 제공하는 전체 모듈 리스트(Java SE)</vt:lpstr>
      <vt:lpstr>자바 온라인 API 문서</vt:lpstr>
      <vt:lpstr>자바 통합 개발 환경–이클립스(Eclipse)</vt:lpstr>
      <vt:lpstr>Tip: javadoc를 이용한  API 도큐먼트 생성</vt:lpstr>
      <vt:lpstr>javadoc로 HelloDoc 클래스의 API 도큐먼트생성</vt:lpstr>
      <vt:lpstr>자바 프로그램 개발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응용의 종류 : 데스크톱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황기태</cp:lastModifiedBy>
  <cp:revision>159</cp:revision>
  <dcterms:created xsi:type="dcterms:W3CDTF">2011-08-27T14:53:28Z</dcterms:created>
  <dcterms:modified xsi:type="dcterms:W3CDTF">2022-08-06T02:42:24Z</dcterms:modified>
</cp:coreProperties>
</file>